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376" r:id="rId5"/>
    <p:sldId id="314" r:id="rId6"/>
    <p:sldId id="322" r:id="rId7"/>
    <p:sldId id="325" r:id="rId8"/>
    <p:sldId id="263" r:id="rId9"/>
    <p:sldId id="388" r:id="rId10"/>
    <p:sldId id="383" r:id="rId11"/>
    <p:sldId id="329" r:id="rId12"/>
    <p:sldId id="337" r:id="rId13"/>
    <p:sldId id="343" r:id="rId14"/>
    <p:sldId id="341" r:id="rId15"/>
    <p:sldId id="384" r:id="rId16"/>
    <p:sldId id="333" r:id="rId17"/>
    <p:sldId id="338" r:id="rId18"/>
    <p:sldId id="330" r:id="rId19"/>
    <p:sldId id="334" r:id="rId20"/>
    <p:sldId id="346" r:id="rId21"/>
    <p:sldId id="294" r:id="rId22"/>
    <p:sldId id="350" r:id="rId23"/>
    <p:sldId id="347" r:id="rId24"/>
    <p:sldId id="348" r:id="rId25"/>
    <p:sldId id="382" r:id="rId26"/>
    <p:sldId id="321" r:id="rId27"/>
    <p:sldId id="344" r:id="rId28"/>
    <p:sldId id="385" r:id="rId29"/>
    <p:sldId id="351" r:id="rId30"/>
    <p:sldId id="353" r:id="rId31"/>
    <p:sldId id="356" r:id="rId32"/>
    <p:sldId id="358" r:id="rId33"/>
    <p:sldId id="366" r:id="rId34"/>
    <p:sldId id="359" r:id="rId35"/>
    <p:sldId id="360" r:id="rId36"/>
    <p:sldId id="362" r:id="rId37"/>
    <p:sldId id="363" r:id="rId38"/>
    <p:sldId id="365" r:id="rId39"/>
    <p:sldId id="387" r:id="rId40"/>
    <p:sldId id="368" r:id="rId41"/>
    <p:sldId id="369" r:id="rId42"/>
    <p:sldId id="370" r:id="rId43"/>
    <p:sldId id="291" r:id="rId44"/>
    <p:sldId id="389" r:id="rId45"/>
    <p:sldId id="371" r:id="rId46"/>
    <p:sldId id="312" r:id="rId47"/>
    <p:sldId id="373" r:id="rId48"/>
    <p:sldId id="316" r:id="rId49"/>
    <p:sldId id="374" r:id="rId50"/>
    <p:sldId id="375" r:id="rId51"/>
  </p:sldIdLst>
  <p:sldSz cx="12192000" cy="6858000"/>
  <p:notesSz cx="6669088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yrakki Satu" initials="SS" lastIdx="20" clrIdx="0">
    <p:extLst>
      <p:ext uri="{19B8F6BF-5375-455C-9EA6-DF929625EA0E}">
        <p15:presenceInfo xmlns:p15="http://schemas.microsoft.com/office/powerpoint/2012/main" userId="S-1-5-21-2575948368-23331818-3109494460-2447" providerId="AD"/>
      </p:ext>
    </p:extLst>
  </p:cmAuthor>
  <p:cmAuthor id="2" name="Malinen Elina" initials="ME" lastIdx="2" clrIdx="1">
    <p:extLst>
      <p:ext uri="{19B8F6BF-5375-455C-9EA6-DF929625EA0E}">
        <p15:presenceInfo xmlns:p15="http://schemas.microsoft.com/office/powerpoint/2012/main" userId="S::malineli@gradia.fi::ce35902c-1661-456c-a453-aa394e08b9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0C3"/>
    <a:srgbClr val="F9BCAF"/>
    <a:srgbClr val="CDD8E3"/>
    <a:srgbClr val="E0C7A3"/>
    <a:srgbClr val="B0E0FE"/>
    <a:srgbClr val="FFFFFF"/>
    <a:srgbClr val="0C36FF"/>
    <a:srgbClr val="E62C31"/>
    <a:srgbClr val="8E9090"/>
    <a:srgbClr val="576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0934A-279D-42E0-86AF-5A6E84AF9FEB}" v="9" dt="2020-11-13T12:36:58.053"/>
    <p1510:client id="{7168A7BE-43A8-4FC2-8324-6A85C752B845}" v="105" dt="2020-11-18T13:11:41.059"/>
    <p1510:client id="{B24EA512-0648-4447-B46E-DF979F5E6A3A}" v="2" dt="2020-11-13T12:37:58.382"/>
    <p1510:client id="{DA3DDA1C-0401-46EA-87AB-7DC3BA08C340}" v="14" dt="2020-11-17T14:20:38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98" y="138"/>
      </p:cViewPr>
      <p:guideLst>
        <p:guide orient="horz" pos="2160"/>
        <p:guide pos="20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9CA73-69B9-410A-BFDB-A07FED23633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i-FI"/>
        </a:p>
      </dgm:t>
    </dgm:pt>
    <dgm:pt modelId="{AF2129C9-CB47-473D-93F6-BFCA782E5267}">
      <dgm:prSet phldrT="[Teksti]" custT="1"/>
      <dgm:spPr>
        <a:solidFill>
          <a:srgbClr val="FE70C3"/>
        </a:solidFill>
      </dgm:spPr>
      <dgm:t>
        <a:bodyPr/>
        <a:lstStyle/>
        <a:p>
          <a:r>
            <a:rPr lang="fi-FI" sz="3600" b="1"/>
            <a:t>Yhteishaku </a:t>
          </a:r>
          <a:r>
            <a:rPr lang="fi-FI" sz="3600" b="1" i="0"/>
            <a:t>23.2.-23.3.2021</a:t>
          </a:r>
          <a:br>
            <a:rPr lang="fi-FI" sz="4000"/>
          </a:br>
          <a:r>
            <a:rPr lang="fi-FI" sz="2000"/>
            <a:t>Peruskoulun jälkeen haku ammatillisiin koulutuksiin ja lukioon </a:t>
          </a:r>
          <a:r>
            <a:rPr lang="fi-FI" sz="2000" i="1"/>
            <a:t>(www.opintopolku.fi)</a:t>
          </a:r>
        </a:p>
      </dgm:t>
    </dgm:pt>
    <dgm:pt modelId="{360D704A-9BCC-4832-944A-13D99043FA45}" type="parTrans" cxnId="{E4A048F8-0A13-4489-B43D-5845CE79F209}">
      <dgm:prSet/>
      <dgm:spPr/>
      <dgm:t>
        <a:bodyPr/>
        <a:lstStyle/>
        <a:p>
          <a:endParaRPr lang="fi-FI"/>
        </a:p>
      </dgm:t>
    </dgm:pt>
    <dgm:pt modelId="{D5509BDC-631C-4D57-9FFD-A394F7AD2607}" type="sibTrans" cxnId="{E4A048F8-0A13-4489-B43D-5845CE79F209}">
      <dgm:prSet/>
      <dgm:spPr/>
      <dgm:t>
        <a:bodyPr/>
        <a:lstStyle/>
        <a:p>
          <a:endParaRPr lang="fi-FI"/>
        </a:p>
      </dgm:t>
    </dgm:pt>
    <dgm:pt modelId="{FB3E633A-0F3B-46A7-9B37-0EF281A3AD87}">
      <dgm:prSet phldrT="[Teksti]" custT="1"/>
      <dgm:spPr>
        <a:solidFill>
          <a:srgbClr val="0C36FF"/>
        </a:solidFill>
      </dgm:spPr>
      <dgm:t>
        <a:bodyPr/>
        <a:lstStyle/>
        <a:p>
          <a:r>
            <a:rPr lang="fi-FI" sz="3600" b="1"/>
            <a:t>Jatkuva haku</a:t>
          </a:r>
          <a:br>
            <a:rPr lang="fi-FI" sz="4000"/>
          </a:br>
          <a:r>
            <a:rPr lang="fi-FI" sz="2000" err="1"/>
            <a:t>Haku</a:t>
          </a:r>
          <a:r>
            <a:rPr lang="fi-FI" sz="2000"/>
            <a:t> ammatillisiin opintoihin ja lukioon yhteishaun ulkopuolella </a:t>
          </a:r>
          <a:r>
            <a:rPr lang="fi-FI" sz="2000" i="1"/>
            <a:t>(www.gradia.fi)</a:t>
          </a:r>
        </a:p>
      </dgm:t>
    </dgm:pt>
    <dgm:pt modelId="{9305CBB0-28E3-4A76-83CF-A0F08AFCCE0A}" type="sibTrans" cxnId="{DF85909F-7DCD-47FC-AD32-274433BEA283}">
      <dgm:prSet/>
      <dgm:spPr/>
      <dgm:t>
        <a:bodyPr/>
        <a:lstStyle/>
        <a:p>
          <a:endParaRPr lang="fi-FI"/>
        </a:p>
      </dgm:t>
    </dgm:pt>
    <dgm:pt modelId="{302A4B9D-7292-4153-A86A-CB1FF19427FD}" type="parTrans" cxnId="{DF85909F-7DCD-47FC-AD32-274433BEA283}">
      <dgm:prSet/>
      <dgm:spPr/>
      <dgm:t>
        <a:bodyPr/>
        <a:lstStyle/>
        <a:p>
          <a:endParaRPr lang="fi-FI"/>
        </a:p>
      </dgm:t>
    </dgm:pt>
    <dgm:pt modelId="{CEF465AF-C2B4-4688-B131-944378B6E8D1}" type="pres">
      <dgm:prSet presAssocID="{4DC9CA73-69B9-410A-BFDB-A07FED236337}" presName="Name0" presStyleCnt="0">
        <dgm:presLayoutVars>
          <dgm:chMax val="7"/>
          <dgm:chPref val="7"/>
          <dgm:dir/>
        </dgm:presLayoutVars>
      </dgm:prSet>
      <dgm:spPr/>
    </dgm:pt>
    <dgm:pt modelId="{C92EF106-176D-4E83-9B46-A8379EF5C3A8}" type="pres">
      <dgm:prSet presAssocID="{4DC9CA73-69B9-410A-BFDB-A07FED236337}" presName="Name1" presStyleCnt="0"/>
      <dgm:spPr/>
    </dgm:pt>
    <dgm:pt modelId="{64F9C745-26AB-4A6C-BB38-547978C22F9D}" type="pres">
      <dgm:prSet presAssocID="{4DC9CA73-69B9-410A-BFDB-A07FED236337}" presName="cycle" presStyleCnt="0"/>
      <dgm:spPr/>
    </dgm:pt>
    <dgm:pt modelId="{A60B2ADE-2A46-4915-AF46-20894F74009C}" type="pres">
      <dgm:prSet presAssocID="{4DC9CA73-69B9-410A-BFDB-A07FED236337}" presName="srcNode" presStyleLbl="node1" presStyleIdx="0" presStyleCnt="2"/>
      <dgm:spPr/>
    </dgm:pt>
    <dgm:pt modelId="{6F7E4B27-0B26-4D89-ABF4-6E1A4A4F593A}" type="pres">
      <dgm:prSet presAssocID="{4DC9CA73-69B9-410A-BFDB-A07FED236337}" presName="conn" presStyleLbl="parChTrans1D2" presStyleIdx="0" presStyleCnt="1"/>
      <dgm:spPr/>
    </dgm:pt>
    <dgm:pt modelId="{E828C06F-419B-4A8E-AA4C-3B4CD32257E2}" type="pres">
      <dgm:prSet presAssocID="{4DC9CA73-69B9-410A-BFDB-A07FED236337}" presName="extraNode" presStyleLbl="node1" presStyleIdx="0" presStyleCnt="2"/>
      <dgm:spPr/>
    </dgm:pt>
    <dgm:pt modelId="{8AF10061-2D95-4B25-B576-8D7D4B6C94E0}" type="pres">
      <dgm:prSet presAssocID="{4DC9CA73-69B9-410A-BFDB-A07FED236337}" presName="dstNode" presStyleLbl="node1" presStyleIdx="0" presStyleCnt="2"/>
      <dgm:spPr/>
    </dgm:pt>
    <dgm:pt modelId="{3FC74EAF-8107-4258-99E8-BEC1CD14FE20}" type="pres">
      <dgm:prSet presAssocID="{AF2129C9-CB47-473D-93F6-BFCA782E5267}" presName="text_1" presStyleLbl="node1" presStyleIdx="0" presStyleCnt="2">
        <dgm:presLayoutVars>
          <dgm:bulletEnabled val="1"/>
        </dgm:presLayoutVars>
      </dgm:prSet>
      <dgm:spPr/>
    </dgm:pt>
    <dgm:pt modelId="{FADBCEA4-2136-4632-BDD6-00FE73AAEA1C}" type="pres">
      <dgm:prSet presAssocID="{AF2129C9-CB47-473D-93F6-BFCA782E5267}" presName="accent_1" presStyleCnt="0"/>
      <dgm:spPr/>
    </dgm:pt>
    <dgm:pt modelId="{192DE55E-0654-4B5E-867A-E240ECA3D4D3}" type="pres">
      <dgm:prSet presAssocID="{AF2129C9-CB47-473D-93F6-BFCA782E5267}" presName="accentRepeatNode" presStyleLbl="solidFgAcc1" presStyleIdx="0" presStyleCnt="2"/>
      <dgm:spPr>
        <a:ln>
          <a:solidFill>
            <a:srgbClr val="FE70C3"/>
          </a:solidFill>
        </a:ln>
      </dgm:spPr>
    </dgm:pt>
    <dgm:pt modelId="{680FFFBE-BD0C-47B5-B8C4-C86EE8BCF52D}" type="pres">
      <dgm:prSet presAssocID="{FB3E633A-0F3B-46A7-9B37-0EF281A3AD87}" presName="text_2" presStyleLbl="node1" presStyleIdx="1" presStyleCnt="2">
        <dgm:presLayoutVars>
          <dgm:bulletEnabled val="1"/>
        </dgm:presLayoutVars>
      </dgm:prSet>
      <dgm:spPr/>
    </dgm:pt>
    <dgm:pt modelId="{7F6D2043-B219-4CBD-8D1B-9E6CAB01F492}" type="pres">
      <dgm:prSet presAssocID="{FB3E633A-0F3B-46A7-9B37-0EF281A3AD87}" presName="accent_2" presStyleCnt="0"/>
      <dgm:spPr/>
    </dgm:pt>
    <dgm:pt modelId="{DC02813F-45F1-4E26-92E5-D3E9B19E5AFD}" type="pres">
      <dgm:prSet presAssocID="{FB3E633A-0F3B-46A7-9B37-0EF281A3AD87}" presName="accentRepeatNode" presStyleLbl="solidFgAcc1" presStyleIdx="1" presStyleCnt="2"/>
      <dgm:spPr>
        <a:ln>
          <a:solidFill>
            <a:srgbClr val="3FCCB0"/>
          </a:solidFill>
        </a:ln>
      </dgm:spPr>
    </dgm:pt>
  </dgm:ptLst>
  <dgm:cxnLst>
    <dgm:cxn modelId="{2494090B-0A37-4AAA-A8D3-58EB0B1A9DDC}" type="presOf" srcId="{FB3E633A-0F3B-46A7-9B37-0EF281A3AD87}" destId="{680FFFBE-BD0C-47B5-B8C4-C86EE8BCF52D}" srcOrd="0" destOrd="0" presId="urn:microsoft.com/office/officeart/2008/layout/VerticalCurvedList"/>
    <dgm:cxn modelId="{DF85909F-7DCD-47FC-AD32-274433BEA283}" srcId="{4DC9CA73-69B9-410A-BFDB-A07FED236337}" destId="{FB3E633A-0F3B-46A7-9B37-0EF281A3AD87}" srcOrd="1" destOrd="0" parTransId="{302A4B9D-7292-4153-A86A-CB1FF19427FD}" sibTransId="{9305CBB0-28E3-4A76-83CF-A0F08AFCCE0A}"/>
    <dgm:cxn modelId="{FED31FBA-F382-AE41-AC2E-B2A3C7FCC4F0}" type="presOf" srcId="{D5509BDC-631C-4D57-9FFD-A394F7AD2607}" destId="{6F7E4B27-0B26-4D89-ABF4-6E1A4A4F593A}" srcOrd="0" destOrd="0" presId="urn:microsoft.com/office/officeart/2008/layout/VerticalCurvedList"/>
    <dgm:cxn modelId="{7B0AE1CF-481D-3D41-A113-9DFB49543063}" type="presOf" srcId="{AF2129C9-CB47-473D-93F6-BFCA782E5267}" destId="{3FC74EAF-8107-4258-99E8-BEC1CD14FE20}" srcOrd="0" destOrd="0" presId="urn:microsoft.com/office/officeart/2008/layout/VerticalCurvedList"/>
    <dgm:cxn modelId="{E14876D1-8930-EE47-BEC6-23E28F319796}" type="presOf" srcId="{4DC9CA73-69B9-410A-BFDB-A07FED236337}" destId="{CEF465AF-C2B4-4688-B131-944378B6E8D1}" srcOrd="0" destOrd="0" presId="urn:microsoft.com/office/officeart/2008/layout/VerticalCurvedList"/>
    <dgm:cxn modelId="{E4A048F8-0A13-4489-B43D-5845CE79F209}" srcId="{4DC9CA73-69B9-410A-BFDB-A07FED236337}" destId="{AF2129C9-CB47-473D-93F6-BFCA782E5267}" srcOrd="0" destOrd="0" parTransId="{360D704A-9BCC-4832-944A-13D99043FA45}" sibTransId="{D5509BDC-631C-4D57-9FFD-A394F7AD2607}"/>
    <dgm:cxn modelId="{46E89B6C-54AB-1849-B2D1-B7FBD86C5658}" type="presParOf" srcId="{CEF465AF-C2B4-4688-B131-944378B6E8D1}" destId="{C92EF106-176D-4E83-9B46-A8379EF5C3A8}" srcOrd="0" destOrd="0" presId="urn:microsoft.com/office/officeart/2008/layout/VerticalCurvedList"/>
    <dgm:cxn modelId="{173CC71F-05B1-5245-8B47-114F68AFE236}" type="presParOf" srcId="{C92EF106-176D-4E83-9B46-A8379EF5C3A8}" destId="{64F9C745-26AB-4A6C-BB38-547978C22F9D}" srcOrd="0" destOrd="0" presId="urn:microsoft.com/office/officeart/2008/layout/VerticalCurvedList"/>
    <dgm:cxn modelId="{31105085-C22C-AE42-A6D8-733D001E2484}" type="presParOf" srcId="{64F9C745-26AB-4A6C-BB38-547978C22F9D}" destId="{A60B2ADE-2A46-4915-AF46-20894F74009C}" srcOrd="0" destOrd="0" presId="urn:microsoft.com/office/officeart/2008/layout/VerticalCurvedList"/>
    <dgm:cxn modelId="{45A45CDE-D75F-4440-85C0-E4EDC1374F2B}" type="presParOf" srcId="{64F9C745-26AB-4A6C-BB38-547978C22F9D}" destId="{6F7E4B27-0B26-4D89-ABF4-6E1A4A4F593A}" srcOrd="1" destOrd="0" presId="urn:microsoft.com/office/officeart/2008/layout/VerticalCurvedList"/>
    <dgm:cxn modelId="{774E3D4E-CB47-C04D-B9A0-6446E1A3D872}" type="presParOf" srcId="{64F9C745-26AB-4A6C-BB38-547978C22F9D}" destId="{E828C06F-419B-4A8E-AA4C-3B4CD32257E2}" srcOrd="2" destOrd="0" presId="urn:microsoft.com/office/officeart/2008/layout/VerticalCurvedList"/>
    <dgm:cxn modelId="{AF5443CF-17F3-EE42-815D-0DA60C81523B}" type="presParOf" srcId="{64F9C745-26AB-4A6C-BB38-547978C22F9D}" destId="{8AF10061-2D95-4B25-B576-8D7D4B6C94E0}" srcOrd="3" destOrd="0" presId="urn:microsoft.com/office/officeart/2008/layout/VerticalCurvedList"/>
    <dgm:cxn modelId="{2F46D491-0F40-7744-85AD-53019F5765DD}" type="presParOf" srcId="{C92EF106-176D-4E83-9B46-A8379EF5C3A8}" destId="{3FC74EAF-8107-4258-99E8-BEC1CD14FE20}" srcOrd="1" destOrd="0" presId="urn:microsoft.com/office/officeart/2008/layout/VerticalCurvedList"/>
    <dgm:cxn modelId="{16EB9B82-3C21-B747-9CEE-5BA11D800A85}" type="presParOf" srcId="{C92EF106-176D-4E83-9B46-A8379EF5C3A8}" destId="{FADBCEA4-2136-4632-BDD6-00FE73AAEA1C}" srcOrd="2" destOrd="0" presId="urn:microsoft.com/office/officeart/2008/layout/VerticalCurvedList"/>
    <dgm:cxn modelId="{95AFCCE6-A02D-B34B-A106-7BDF5021CAD3}" type="presParOf" srcId="{FADBCEA4-2136-4632-BDD6-00FE73AAEA1C}" destId="{192DE55E-0654-4B5E-867A-E240ECA3D4D3}" srcOrd="0" destOrd="0" presId="urn:microsoft.com/office/officeart/2008/layout/VerticalCurvedList"/>
    <dgm:cxn modelId="{52B93F3C-2B97-4065-AE1A-DF5D4780B502}" type="presParOf" srcId="{C92EF106-176D-4E83-9B46-A8379EF5C3A8}" destId="{680FFFBE-BD0C-47B5-B8C4-C86EE8BCF52D}" srcOrd="3" destOrd="0" presId="urn:microsoft.com/office/officeart/2008/layout/VerticalCurvedList"/>
    <dgm:cxn modelId="{451382AE-4648-4A1A-98A8-263EC508D3C0}" type="presParOf" srcId="{C92EF106-176D-4E83-9B46-A8379EF5C3A8}" destId="{7F6D2043-B219-4CBD-8D1B-9E6CAB01F492}" srcOrd="4" destOrd="0" presId="urn:microsoft.com/office/officeart/2008/layout/VerticalCurvedList"/>
    <dgm:cxn modelId="{AE8058C9-5A53-47BA-9934-D28AF33CA886}" type="presParOf" srcId="{7F6D2043-B219-4CBD-8D1B-9E6CAB01F492}" destId="{DC02813F-45F1-4E26-92E5-D3E9B19E5A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E4B27-0B26-4D89-ABF4-6E1A4A4F593A}">
      <dsp:nvSpPr>
        <dsp:cNvPr id="0" name=""/>
        <dsp:cNvSpPr/>
      </dsp:nvSpPr>
      <dsp:spPr>
        <a:xfrm>
          <a:off x="-5185146" y="-800248"/>
          <a:ext cx="6221710" cy="6221710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74EAF-8107-4258-99E8-BEC1CD14FE20}">
      <dsp:nvSpPr>
        <dsp:cNvPr id="0" name=""/>
        <dsp:cNvSpPr/>
      </dsp:nvSpPr>
      <dsp:spPr>
        <a:xfrm>
          <a:off x="849494" y="660186"/>
          <a:ext cx="7223966" cy="1320188"/>
        </a:xfrm>
        <a:prstGeom prst="rect">
          <a:avLst/>
        </a:prstGeom>
        <a:solidFill>
          <a:srgbClr val="FE70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89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1" kern="1200"/>
            <a:t>Yhteishaku </a:t>
          </a:r>
          <a:r>
            <a:rPr lang="fi-FI" sz="3600" b="1" i="0" kern="1200"/>
            <a:t>23.2.-23.3.2021</a:t>
          </a:r>
          <a:br>
            <a:rPr lang="fi-FI" sz="4000" kern="1200"/>
          </a:br>
          <a:r>
            <a:rPr lang="fi-FI" sz="2000" kern="1200"/>
            <a:t>Peruskoulun jälkeen haku ammatillisiin koulutuksiin ja lukioon </a:t>
          </a:r>
          <a:r>
            <a:rPr lang="fi-FI" sz="2000" i="1" kern="1200"/>
            <a:t>(www.opintopolku.fi)</a:t>
          </a:r>
        </a:p>
      </dsp:txBody>
      <dsp:txXfrm>
        <a:off x="849494" y="660186"/>
        <a:ext cx="7223966" cy="1320188"/>
      </dsp:txXfrm>
    </dsp:sp>
    <dsp:sp modelId="{192DE55E-0654-4B5E-867A-E240ECA3D4D3}">
      <dsp:nvSpPr>
        <dsp:cNvPr id="0" name=""/>
        <dsp:cNvSpPr/>
      </dsp:nvSpPr>
      <dsp:spPr>
        <a:xfrm>
          <a:off x="24376" y="495162"/>
          <a:ext cx="1650235" cy="16502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E70C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FFFBE-BD0C-47B5-B8C4-C86EE8BCF52D}">
      <dsp:nvSpPr>
        <dsp:cNvPr id="0" name=""/>
        <dsp:cNvSpPr/>
      </dsp:nvSpPr>
      <dsp:spPr>
        <a:xfrm>
          <a:off x="849494" y="2640838"/>
          <a:ext cx="7223966" cy="1320188"/>
        </a:xfrm>
        <a:prstGeom prst="rect">
          <a:avLst/>
        </a:prstGeom>
        <a:solidFill>
          <a:srgbClr val="0C3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89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1" kern="1200"/>
            <a:t>Jatkuva haku</a:t>
          </a:r>
          <a:br>
            <a:rPr lang="fi-FI" sz="4000" kern="1200"/>
          </a:br>
          <a:r>
            <a:rPr lang="fi-FI" sz="2000" kern="1200" err="1"/>
            <a:t>Haku</a:t>
          </a:r>
          <a:r>
            <a:rPr lang="fi-FI" sz="2000" kern="1200"/>
            <a:t> ammatillisiin opintoihin ja lukioon yhteishaun ulkopuolella </a:t>
          </a:r>
          <a:r>
            <a:rPr lang="fi-FI" sz="2000" i="1" kern="1200"/>
            <a:t>(www.gradia.fi)</a:t>
          </a:r>
        </a:p>
      </dsp:txBody>
      <dsp:txXfrm>
        <a:off x="849494" y="2640838"/>
        <a:ext cx="7223966" cy="1320188"/>
      </dsp:txXfrm>
    </dsp:sp>
    <dsp:sp modelId="{DC02813F-45F1-4E26-92E5-D3E9B19E5AFD}">
      <dsp:nvSpPr>
        <dsp:cNvPr id="0" name=""/>
        <dsp:cNvSpPr/>
      </dsp:nvSpPr>
      <dsp:spPr>
        <a:xfrm>
          <a:off x="24376" y="2475814"/>
          <a:ext cx="1650235" cy="16502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FCCB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777606" y="2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26C19-0A29-451E-BBC8-431698DAC881}" type="datetimeFigureOut">
              <a:rPr lang="fi-FI" smtClean="0"/>
              <a:t>18.11.2020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777606" y="9377316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6F8C0-C84A-472E-A013-072683EB9D9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183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777606" y="2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88DCE-FA86-4F72-BF84-0461AE94FC70}" type="datetimeFigureOut">
              <a:rPr lang="fi-FI" smtClean="0"/>
              <a:t>18.11.2020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66909" y="4751221"/>
            <a:ext cx="5335270" cy="38873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777606" y="9377316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F66A7-551B-4C94-B002-5B157A6EBF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271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0489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Urheilulinjan opiskelijat suorittavat vähintään 12 urheiluvalmennuksen kurssia pakollisina opintoina ja ovat näin oikeutettuja vähentämään valtioneuvoston asetuksen (955/2002) 8§:n mukaisten muiden pakollisten kurssien määrästä 8 kurssia. Opiskelijan tulee kuitenkin suorittaa puolet joka oppiaineen pakollisista kursseista.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541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Musiikkilinjan opiskelijat suorittavat vähintään </a:t>
            </a:r>
            <a:r>
              <a:rPr lang="fi-FI" b="1"/>
              <a:t>12 musiikin kurssia pakollisina opintoina </a:t>
            </a:r>
            <a:r>
              <a:rPr lang="fi-FI"/>
              <a:t>ja ovat näin oikeutettuja vähentämään valtioneuvoston asetuksen (955/2002) 8§:n mukaisten muiden pakollisten kurssien määrästä </a:t>
            </a:r>
            <a:r>
              <a:rPr lang="fi-FI" sz="1800" b="1"/>
              <a:t>8 kurssia</a:t>
            </a:r>
            <a:r>
              <a:rPr lang="fi-FI"/>
              <a:t>. Opiskelijan tulee kuitenkin suorittaa puolet joka oppiaineen pakollisista kursseista.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269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8714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645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4462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883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Kaikille luonnontieteistä kiinnostuneille!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9767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7906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Pääpaino ammatillisissa opinnoissa. Jatko-opintokelpoisuus, yleissivistys.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5324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4653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0275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KV – </a:t>
            </a:r>
            <a:r>
              <a:rPr lang="fi-FI" err="1"/>
              <a:t>kv</a:t>
            </a:r>
            <a:r>
              <a:rPr lang="fi-FI"/>
              <a:t>-topit, kotikansainvälistyminen</a:t>
            </a:r>
          </a:p>
          <a:p>
            <a:r>
              <a:rPr lang="fi-FI"/>
              <a:t>KT – omat </a:t>
            </a:r>
            <a:r>
              <a:rPr lang="fi-FI" err="1"/>
              <a:t>slidet</a:t>
            </a:r>
            <a:endParaRPr lang="fi-FI"/>
          </a:p>
          <a:p>
            <a:r>
              <a:rPr lang="fi-FI"/>
              <a:t>Kilpailutoiminta – ammattitaidon SM, Euro- ja </a:t>
            </a:r>
            <a:r>
              <a:rPr lang="fi-FI" err="1"/>
              <a:t>WorldSkills</a:t>
            </a:r>
            <a:endParaRPr lang="fi-FI"/>
          </a:p>
          <a:p>
            <a:r>
              <a:rPr lang="fi-FI"/>
              <a:t>Yrittäjyysopinnot – NY</a:t>
            </a:r>
          </a:p>
          <a:p>
            <a:r>
              <a:rPr lang="fi-FI" err="1"/>
              <a:t>EduFutura</a:t>
            </a:r>
            <a:r>
              <a:rPr lang="fi-FI"/>
              <a:t> – korkeakoulupolut</a:t>
            </a:r>
          </a:p>
          <a:p>
            <a:r>
              <a:rPr lang="fi-FI"/>
              <a:t>Urheiluamis – erillinen </a:t>
            </a:r>
            <a:r>
              <a:rPr lang="fi-FI" err="1"/>
              <a:t>slide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5234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5026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1687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6788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011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1783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Huom. SORA-lainsäädäntö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0797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2395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3156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Turvallisuusalan perustutkinto (turvallisuusvalvoja) ei ole ollut yhteishaussa keväällä 2019. Opintoihin on voinut hakeutua jatkuvassa haussa.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54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4430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10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116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3147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Metsäkoneasentajan ja metsuri-metsäpalvelujen tuottajan koulutukset evät ole olleet yhteishaussa keväällä 2019 (vain jatkuva haku). Koulutukset eivät kuitenkaan edellytä aikaisempia alan opintoja/työkokemusta.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0140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1430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65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56015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2538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98342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819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79900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5324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12080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10641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Mainitaan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että</a:t>
            </a:r>
            <a:r>
              <a:rPr lang="en-US">
                <a:cs typeface="Calibri"/>
              </a:rPr>
              <a:t> VALMA on </a:t>
            </a:r>
            <a:r>
              <a:rPr lang="en-US" err="1">
                <a:cs typeface="Calibri"/>
              </a:rPr>
              <a:t>mukana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aikaan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yhteishaussa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Myös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jatkuva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haku</a:t>
            </a:r>
            <a:r>
              <a:rPr lang="en-US">
                <a:cs typeface="Calibri"/>
              </a:rPr>
              <a:t> kesällä.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1537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Tarkemmat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tiedot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opiskelemaan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valittu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kesällä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valintakirjeen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yhteydessä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Vielä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oppivelvollisuuden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laajentumisesta</a:t>
            </a:r>
            <a:r>
              <a:rPr lang="en-US">
                <a:cs typeface="Calibri"/>
              </a:rPr>
              <a:t> ja </a:t>
            </a:r>
            <a:r>
              <a:rPr lang="en-US" err="1">
                <a:cs typeface="Calibri"/>
              </a:rPr>
              <a:t>maksuttomuudesta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tiedetä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mitään</a:t>
            </a:r>
            <a:r>
              <a:rPr lang="en-US">
                <a:cs typeface="Calibri"/>
              </a:rPr>
              <a:t> konkreettista!</a:t>
            </a:r>
          </a:p>
          <a:p>
            <a:r>
              <a:rPr lang="en-US" err="1">
                <a:cs typeface="Calibri"/>
              </a:rPr>
              <a:t>Linkki</a:t>
            </a:r>
            <a:r>
              <a:rPr lang="en-US">
                <a:cs typeface="Calibri"/>
              </a:rPr>
              <a:t> ministerin uutiseen: </a:t>
            </a:r>
            <a:r>
              <a:rPr lang="en-US"/>
              <a:t>https://minedu.fi/-/oppivelvollisuus-laajenee-elokuussa-2021-edellytyksia-nuorten-oppimiseen-ja-hyvinvointiin-parannetaan-tyollisyysastetta-nostetaan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46005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42425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341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865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0210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1692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925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9407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F66A7-551B-4C94-B002-5B157A6EBF1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018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inkki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D556E-56DB-4C24-A815-B982BF902613}"/>
              </a:ext>
            </a:extLst>
          </p:cNvPr>
          <p:cNvGrpSpPr/>
          <p:nvPr userDrawn="1"/>
        </p:nvGrpSpPr>
        <p:grpSpPr>
          <a:xfrm>
            <a:off x="306616" y="5327279"/>
            <a:ext cx="6825704" cy="1258917"/>
            <a:chOff x="270040" y="4930199"/>
            <a:chExt cx="8978630" cy="1655998"/>
          </a:xfrm>
          <a:solidFill>
            <a:srgbClr val="FFFFFF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4842671-D9D7-427B-96A6-30C37AF9450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290490" y="4960004"/>
              <a:ext cx="1359134" cy="1607116"/>
            </a:xfrm>
            <a:custGeom>
              <a:avLst/>
              <a:gdLst>
                <a:gd name="T0" fmla="*/ 2064 w 5025"/>
                <a:gd name="T1" fmla="*/ 0 h 5921"/>
                <a:gd name="T2" fmla="*/ 168 w 5025"/>
                <a:gd name="T3" fmla="*/ 0 h 5921"/>
                <a:gd name="T4" fmla="*/ 0 w 5025"/>
                <a:gd name="T5" fmla="*/ 167 h 5921"/>
                <a:gd name="T6" fmla="*/ 0 w 5025"/>
                <a:gd name="T7" fmla="*/ 5753 h 5921"/>
                <a:gd name="T8" fmla="*/ 168 w 5025"/>
                <a:gd name="T9" fmla="*/ 5921 h 5921"/>
                <a:gd name="T10" fmla="*/ 2064 w 5025"/>
                <a:gd name="T11" fmla="*/ 5921 h 5921"/>
                <a:gd name="T12" fmla="*/ 5025 w 5025"/>
                <a:gd name="T13" fmla="*/ 2960 h 5921"/>
                <a:gd name="T14" fmla="*/ 2064 w 5025"/>
                <a:gd name="T15" fmla="*/ 0 h 5921"/>
                <a:gd name="T16" fmla="*/ 2232 w 5025"/>
                <a:gd name="T17" fmla="*/ 3654 h 5921"/>
                <a:gd name="T18" fmla="*/ 2232 w 5025"/>
                <a:gd name="T19" fmla="*/ 2266 h 5921"/>
                <a:gd name="T20" fmla="*/ 2779 w 5025"/>
                <a:gd name="T21" fmla="*/ 2960 h 5921"/>
                <a:gd name="T22" fmla="*/ 2232 w 5025"/>
                <a:gd name="T23" fmla="*/ 3654 h 5921"/>
                <a:gd name="T24" fmla="*/ 2232 w 5025"/>
                <a:gd name="T25" fmla="*/ 5580 h 5921"/>
                <a:gd name="T26" fmla="*/ 2232 w 5025"/>
                <a:gd name="T27" fmla="*/ 3998 h 5921"/>
                <a:gd name="T28" fmla="*/ 3115 w 5025"/>
                <a:gd name="T29" fmla="*/ 2960 h 5921"/>
                <a:gd name="T30" fmla="*/ 2232 w 5025"/>
                <a:gd name="T31" fmla="*/ 1923 h 5921"/>
                <a:gd name="T32" fmla="*/ 2232 w 5025"/>
                <a:gd name="T33" fmla="*/ 341 h 5921"/>
                <a:gd name="T34" fmla="*/ 3976 w 5025"/>
                <a:gd name="T35" fmla="*/ 1159 h 5921"/>
                <a:gd name="T36" fmla="*/ 4689 w 5025"/>
                <a:gd name="T37" fmla="*/ 2960 h 5921"/>
                <a:gd name="T38" fmla="*/ 3976 w 5025"/>
                <a:gd name="T39" fmla="*/ 4762 h 5921"/>
                <a:gd name="T40" fmla="*/ 2232 w 5025"/>
                <a:gd name="T41" fmla="*/ 5580 h 5921"/>
                <a:gd name="T42" fmla="*/ 1896 w 5025"/>
                <a:gd name="T43" fmla="*/ 5586 h 5921"/>
                <a:gd name="T44" fmla="*/ 336 w 5025"/>
                <a:gd name="T45" fmla="*/ 5586 h 5921"/>
                <a:gd name="T46" fmla="*/ 336 w 5025"/>
                <a:gd name="T47" fmla="*/ 335 h 5921"/>
                <a:gd name="T48" fmla="*/ 1896 w 5025"/>
                <a:gd name="T49" fmla="*/ 335 h 5921"/>
                <a:gd name="T50" fmla="*/ 1896 w 5025"/>
                <a:gd name="T51" fmla="*/ 5586 h 5921"/>
                <a:gd name="T52" fmla="*/ 1896 w 5025"/>
                <a:gd name="T53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25" h="5921">
                  <a:moveTo>
                    <a:pt x="2064" y="0"/>
                  </a:moveTo>
                  <a:lnTo>
                    <a:pt x="168" y="0"/>
                  </a:lnTo>
                  <a:cubicBezTo>
                    <a:pt x="75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2064" y="5921"/>
                  </a:lnTo>
                  <a:cubicBezTo>
                    <a:pt x="3697" y="5921"/>
                    <a:pt x="5025" y="4593"/>
                    <a:pt x="5025" y="2960"/>
                  </a:cubicBezTo>
                  <a:cubicBezTo>
                    <a:pt x="5025" y="1328"/>
                    <a:pt x="3697" y="0"/>
                    <a:pt x="2064" y="0"/>
                  </a:cubicBezTo>
                  <a:close/>
                  <a:moveTo>
                    <a:pt x="2232" y="3654"/>
                  </a:moveTo>
                  <a:lnTo>
                    <a:pt x="2232" y="2266"/>
                  </a:lnTo>
                  <a:cubicBezTo>
                    <a:pt x="2554" y="2344"/>
                    <a:pt x="2779" y="2628"/>
                    <a:pt x="2779" y="2960"/>
                  </a:cubicBezTo>
                  <a:cubicBezTo>
                    <a:pt x="2779" y="3293"/>
                    <a:pt x="2554" y="3577"/>
                    <a:pt x="2232" y="3654"/>
                  </a:cubicBezTo>
                  <a:close/>
                  <a:moveTo>
                    <a:pt x="2232" y="5580"/>
                  </a:moveTo>
                  <a:lnTo>
                    <a:pt x="2232" y="3998"/>
                  </a:lnTo>
                  <a:cubicBezTo>
                    <a:pt x="2736" y="3916"/>
                    <a:pt x="3115" y="3472"/>
                    <a:pt x="3115" y="2960"/>
                  </a:cubicBezTo>
                  <a:cubicBezTo>
                    <a:pt x="3115" y="2449"/>
                    <a:pt x="2736" y="2004"/>
                    <a:pt x="2232" y="1923"/>
                  </a:cubicBezTo>
                  <a:lnTo>
                    <a:pt x="2232" y="341"/>
                  </a:lnTo>
                  <a:cubicBezTo>
                    <a:pt x="2899" y="383"/>
                    <a:pt x="3518" y="673"/>
                    <a:pt x="3976" y="1159"/>
                  </a:cubicBezTo>
                  <a:cubicBezTo>
                    <a:pt x="4436" y="1647"/>
                    <a:pt x="4689" y="2287"/>
                    <a:pt x="4689" y="2960"/>
                  </a:cubicBezTo>
                  <a:cubicBezTo>
                    <a:pt x="4689" y="3634"/>
                    <a:pt x="4436" y="4274"/>
                    <a:pt x="3976" y="4762"/>
                  </a:cubicBezTo>
                  <a:cubicBezTo>
                    <a:pt x="3518" y="5248"/>
                    <a:pt x="2899" y="5538"/>
                    <a:pt x="2232" y="5580"/>
                  </a:cubicBezTo>
                  <a:close/>
                  <a:moveTo>
                    <a:pt x="1896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6" y="335"/>
                  </a:lnTo>
                  <a:lnTo>
                    <a:pt x="1896" y="5586"/>
                  </a:lnTo>
                  <a:close/>
                  <a:moveTo>
                    <a:pt x="1896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106B2BA-6385-484C-B51F-07EF7574C6D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11767" y="4960004"/>
              <a:ext cx="603265" cy="1607116"/>
            </a:xfrm>
            <a:custGeom>
              <a:avLst/>
              <a:gdLst>
                <a:gd name="T0" fmla="*/ 2065 w 2232"/>
                <a:gd name="T1" fmla="*/ 0 h 5921"/>
                <a:gd name="T2" fmla="*/ 168 w 2232"/>
                <a:gd name="T3" fmla="*/ 0 h 5921"/>
                <a:gd name="T4" fmla="*/ 0 w 2232"/>
                <a:gd name="T5" fmla="*/ 167 h 5921"/>
                <a:gd name="T6" fmla="*/ 0 w 2232"/>
                <a:gd name="T7" fmla="*/ 5753 h 5921"/>
                <a:gd name="T8" fmla="*/ 168 w 2232"/>
                <a:gd name="T9" fmla="*/ 5921 h 5921"/>
                <a:gd name="T10" fmla="*/ 2065 w 2232"/>
                <a:gd name="T11" fmla="*/ 5921 h 5921"/>
                <a:gd name="T12" fmla="*/ 2232 w 2232"/>
                <a:gd name="T13" fmla="*/ 5753 h 5921"/>
                <a:gd name="T14" fmla="*/ 2232 w 2232"/>
                <a:gd name="T15" fmla="*/ 167 h 5921"/>
                <a:gd name="T16" fmla="*/ 2065 w 2232"/>
                <a:gd name="T17" fmla="*/ 0 h 5921"/>
                <a:gd name="T18" fmla="*/ 1897 w 2232"/>
                <a:gd name="T19" fmla="*/ 5586 h 5921"/>
                <a:gd name="T20" fmla="*/ 336 w 2232"/>
                <a:gd name="T21" fmla="*/ 5586 h 5921"/>
                <a:gd name="T22" fmla="*/ 336 w 2232"/>
                <a:gd name="T23" fmla="*/ 335 h 5921"/>
                <a:gd name="T24" fmla="*/ 1897 w 2232"/>
                <a:gd name="T25" fmla="*/ 335 h 5921"/>
                <a:gd name="T26" fmla="*/ 1897 w 2232"/>
                <a:gd name="T27" fmla="*/ 5586 h 5921"/>
                <a:gd name="T28" fmla="*/ 1897 w 2232"/>
                <a:gd name="T29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2" h="5921">
                  <a:moveTo>
                    <a:pt x="2065" y="0"/>
                  </a:moveTo>
                  <a:lnTo>
                    <a:pt x="168" y="0"/>
                  </a:lnTo>
                  <a:cubicBezTo>
                    <a:pt x="76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6" y="5921"/>
                    <a:pt x="168" y="5921"/>
                  </a:cubicBezTo>
                  <a:lnTo>
                    <a:pt x="2065" y="5921"/>
                  </a:lnTo>
                  <a:cubicBezTo>
                    <a:pt x="2157" y="5921"/>
                    <a:pt x="2232" y="5846"/>
                    <a:pt x="2232" y="5753"/>
                  </a:cubicBezTo>
                  <a:lnTo>
                    <a:pt x="2232" y="167"/>
                  </a:lnTo>
                  <a:cubicBezTo>
                    <a:pt x="2232" y="75"/>
                    <a:pt x="2157" y="0"/>
                    <a:pt x="2065" y="0"/>
                  </a:cubicBezTo>
                  <a:close/>
                  <a:moveTo>
                    <a:pt x="1897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7" y="335"/>
                  </a:lnTo>
                  <a:lnTo>
                    <a:pt x="1897" y="5586"/>
                  </a:lnTo>
                  <a:close/>
                  <a:moveTo>
                    <a:pt x="1897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E5AB8FD-1D5D-4CDB-B579-C1DA74B6D85B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053605" y="4960004"/>
              <a:ext cx="1293562" cy="1607116"/>
            </a:xfrm>
            <a:custGeom>
              <a:avLst/>
              <a:gdLst>
                <a:gd name="T0" fmla="*/ 4737 w 4781"/>
                <a:gd name="T1" fmla="*/ 2509 h 5921"/>
                <a:gd name="T2" fmla="*/ 2155 w 4781"/>
                <a:gd name="T3" fmla="*/ 0 h 5921"/>
                <a:gd name="T4" fmla="*/ 168 w 4781"/>
                <a:gd name="T5" fmla="*/ 0 h 5921"/>
                <a:gd name="T6" fmla="*/ 0 w 4781"/>
                <a:gd name="T7" fmla="*/ 168 h 5921"/>
                <a:gd name="T8" fmla="*/ 0 w 4781"/>
                <a:gd name="T9" fmla="*/ 5753 h 5921"/>
                <a:gd name="T10" fmla="*/ 168 w 4781"/>
                <a:gd name="T11" fmla="*/ 5921 h 5921"/>
                <a:gd name="T12" fmla="*/ 4563 w 4781"/>
                <a:gd name="T13" fmla="*/ 5921 h 5921"/>
                <a:gd name="T14" fmla="*/ 4695 w 4781"/>
                <a:gd name="T15" fmla="*/ 5651 h 5921"/>
                <a:gd name="T16" fmla="*/ 3789 w 4781"/>
                <a:gd name="T17" fmla="*/ 4485 h 5921"/>
                <a:gd name="T18" fmla="*/ 4737 w 4781"/>
                <a:gd name="T19" fmla="*/ 2509 h 5921"/>
                <a:gd name="T20" fmla="*/ 336 w 4781"/>
                <a:gd name="T21" fmla="*/ 4683 h 5921"/>
                <a:gd name="T22" fmla="*/ 336 w 4781"/>
                <a:gd name="T23" fmla="*/ 594 h 5921"/>
                <a:gd name="T24" fmla="*/ 3300 w 4781"/>
                <a:gd name="T25" fmla="*/ 4404 h 5921"/>
                <a:gd name="T26" fmla="*/ 2155 w 4781"/>
                <a:gd name="T27" fmla="*/ 4683 h 5921"/>
                <a:gd name="T28" fmla="*/ 336 w 4781"/>
                <a:gd name="T29" fmla="*/ 4683 h 5921"/>
                <a:gd name="T30" fmla="*/ 3583 w 4781"/>
                <a:gd name="T31" fmla="*/ 4221 h 5921"/>
                <a:gd name="T32" fmla="*/ 560 w 4781"/>
                <a:gd name="T33" fmla="*/ 335 h 5921"/>
                <a:gd name="T34" fmla="*/ 2155 w 4781"/>
                <a:gd name="T35" fmla="*/ 335 h 5921"/>
                <a:gd name="T36" fmla="*/ 4401 w 4781"/>
                <a:gd name="T37" fmla="*/ 2509 h 5921"/>
                <a:gd name="T38" fmla="*/ 3583 w 4781"/>
                <a:gd name="T39" fmla="*/ 4221 h 5921"/>
                <a:gd name="T40" fmla="*/ 4219 w 4781"/>
                <a:gd name="T41" fmla="*/ 5586 h 5921"/>
                <a:gd name="T42" fmla="*/ 336 w 4781"/>
                <a:gd name="T43" fmla="*/ 5586 h 5921"/>
                <a:gd name="T44" fmla="*/ 336 w 4781"/>
                <a:gd name="T45" fmla="*/ 5019 h 5921"/>
                <a:gd name="T46" fmla="*/ 2155 w 4781"/>
                <a:gd name="T47" fmla="*/ 5019 h 5921"/>
                <a:gd name="T48" fmla="*/ 3509 w 4781"/>
                <a:gd name="T49" fmla="*/ 4673 h 5921"/>
                <a:gd name="T50" fmla="*/ 4219 w 4781"/>
                <a:gd name="T51" fmla="*/ 5586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81" h="5921">
                  <a:moveTo>
                    <a:pt x="4737" y="2509"/>
                  </a:moveTo>
                  <a:cubicBezTo>
                    <a:pt x="4737" y="1078"/>
                    <a:pt x="3627" y="0"/>
                    <a:pt x="2155" y="0"/>
                  </a:cubicBezTo>
                  <a:lnTo>
                    <a:pt x="168" y="0"/>
                  </a:lnTo>
                  <a:cubicBezTo>
                    <a:pt x="75" y="0"/>
                    <a:pt x="0" y="75"/>
                    <a:pt x="0" y="168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4563" y="5921"/>
                  </a:lnTo>
                  <a:cubicBezTo>
                    <a:pt x="4703" y="5921"/>
                    <a:pt x="4781" y="5761"/>
                    <a:pt x="4695" y="5651"/>
                  </a:cubicBezTo>
                  <a:lnTo>
                    <a:pt x="3789" y="4485"/>
                  </a:lnTo>
                  <a:cubicBezTo>
                    <a:pt x="4392" y="4020"/>
                    <a:pt x="4737" y="3300"/>
                    <a:pt x="4737" y="2509"/>
                  </a:cubicBezTo>
                  <a:close/>
                  <a:moveTo>
                    <a:pt x="336" y="4683"/>
                  </a:moveTo>
                  <a:lnTo>
                    <a:pt x="336" y="594"/>
                  </a:lnTo>
                  <a:lnTo>
                    <a:pt x="3300" y="4404"/>
                  </a:lnTo>
                  <a:cubicBezTo>
                    <a:pt x="2961" y="4589"/>
                    <a:pt x="2576" y="4683"/>
                    <a:pt x="2155" y="4683"/>
                  </a:cubicBezTo>
                  <a:lnTo>
                    <a:pt x="336" y="4683"/>
                  </a:lnTo>
                  <a:close/>
                  <a:moveTo>
                    <a:pt x="3583" y="4221"/>
                  </a:moveTo>
                  <a:lnTo>
                    <a:pt x="560" y="335"/>
                  </a:lnTo>
                  <a:lnTo>
                    <a:pt x="2155" y="335"/>
                  </a:lnTo>
                  <a:cubicBezTo>
                    <a:pt x="3457" y="335"/>
                    <a:pt x="4401" y="1250"/>
                    <a:pt x="4401" y="2509"/>
                  </a:cubicBezTo>
                  <a:cubicBezTo>
                    <a:pt x="4401" y="3196"/>
                    <a:pt x="4103" y="3819"/>
                    <a:pt x="3583" y="4221"/>
                  </a:cubicBezTo>
                  <a:close/>
                  <a:moveTo>
                    <a:pt x="4219" y="5586"/>
                  </a:moveTo>
                  <a:lnTo>
                    <a:pt x="336" y="5586"/>
                  </a:lnTo>
                  <a:lnTo>
                    <a:pt x="336" y="5019"/>
                  </a:lnTo>
                  <a:lnTo>
                    <a:pt x="2155" y="5019"/>
                  </a:lnTo>
                  <a:cubicBezTo>
                    <a:pt x="2646" y="5019"/>
                    <a:pt x="3114" y="4899"/>
                    <a:pt x="3509" y="4673"/>
                  </a:cubicBezTo>
                  <a:lnTo>
                    <a:pt x="4219" y="55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E369415D-670D-4ACE-B48D-8D53379F302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7530677" y="4960004"/>
              <a:ext cx="1717993" cy="1607116"/>
            </a:xfrm>
            <a:custGeom>
              <a:avLst/>
              <a:gdLst>
                <a:gd name="T0" fmla="*/ 6334 w 6352"/>
                <a:gd name="T1" fmla="*/ 5698 h 5921"/>
                <a:gd name="T2" fmla="*/ 4347 w 6352"/>
                <a:gd name="T3" fmla="*/ 111 h 5921"/>
                <a:gd name="T4" fmla="*/ 4189 w 6352"/>
                <a:gd name="T5" fmla="*/ 0 h 5921"/>
                <a:gd name="T6" fmla="*/ 2183 w 6352"/>
                <a:gd name="T7" fmla="*/ 0 h 5921"/>
                <a:gd name="T8" fmla="*/ 2025 w 6352"/>
                <a:gd name="T9" fmla="*/ 111 h 5921"/>
                <a:gd name="T10" fmla="*/ 38 w 6352"/>
                <a:gd name="T11" fmla="*/ 5698 h 5921"/>
                <a:gd name="T12" fmla="*/ 196 w 6352"/>
                <a:gd name="T13" fmla="*/ 5921 h 5921"/>
                <a:gd name="T14" fmla="*/ 2202 w 6352"/>
                <a:gd name="T15" fmla="*/ 5921 h 5921"/>
                <a:gd name="T16" fmla="*/ 2360 w 6352"/>
                <a:gd name="T17" fmla="*/ 5810 h 5921"/>
                <a:gd name="T18" fmla="*/ 3186 w 6352"/>
                <a:gd name="T19" fmla="*/ 3488 h 5921"/>
                <a:gd name="T20" fmla="*/ 4011 w 6352"/>
                <a:gd name="T21" fmla="*/ 5810 h 5921"/>
                <a:gd name="T22" fmla="*/ 4169 w 6352"/>
                <a:gd name="T23" fmla="*/ 5921 h 5921"/>
                <a:gd name="T24" fmla="*/ 6176 w 6352"/>
                <a:gd name="T25" fmla="*/ 5921 h 5921"/>
                <a:gd name="T26" fmla="*/ 6313 w 6352"/>
                <a:gd name="T27" fmla="*/ 5851 h 5921"/>
                <a:gd name="T28" fmla="*/ 6334 w 6352"/>
                <a:gd name="T29" fmla="*/ 5698 h 5921"/>
                <a:gd name="T30" fmla="*/ 434 w 6352"/>
                <a:gd name="T31" fmla="*/ 5586 h 5921"/>
                <a:gd name="T32" fmla="*/ 2183 w 6352"/>
                <a:gd name="T33" fmla="*/ 668 h 5921"/>
                <a:gd name="T34" fmla="*/ 3008 w 6352"/>
                <a:gd name="T35" fmla="*/ 2987 h 5921"/>
                <a:gd name="T36" fmla="*/ 2084 w 6352"/>
                <a:gd name="T37" fmla="*/ 5586 h 5921"/>
                <a:gd name="T38" fmla="*/ 434 w 6352"/>
                <a:gd name="T39" fmla="*/ 5586 h 5921"/>
                <a:gd name="T40" fmla="*/ 5937 w 6352"/>
                <a:gd name="T41" fmla="*/ 5586 h 5921"/>
                <a:gd name="T42" fmla="*/ 4288 w 6352"/>
                <a:gd name="T43" fmla="*/ 5586 h 5921"/>
                <a:gd name="T44" fmla="*/ 3364 w 6352"/>
                <a:gd name="T45" fmla="*/ 2987 h 5921"/>
                <a:gd name="T46" fmla="*/ 4189 w 6352"/>
                <a:gd name="T47" fmla="*/ 668 h 5921"/>
                <a:gd name="T48" fmla="*/ 5937 w 6352"/>
                <a:gd name="T49" fmla="*/ 5586 h 5921"/>
                <a:gd name="T50" fmla="*/ 3951 w 6352"/>
                <a:gd name="T51" fmla="*/ 335 h 5921"/>
                <a:gd name="T52" fmla="*/ 3186 w 6352"/>
                <a:gd name="T53" fmla="*/ 2486 h 5921"/>
                <a:gd name="T54" fmla="*/ 2421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6334" y="5698"/>
                  </a:moveTo>
                  <a:lnTo>
                    <a:pt x="4347" y="111"/>
                  </a:lnTo>
                  <a:cubicBezTo>
                    <a:pt x="4323" y="44"/>
                    <a:pt x="4260" y="0"/>
                    <a:pt x="4189" y="0"/>
                  </a:cubicBezTo>
                  <a:lnTo>
                    <a:pt x="2183" y="0"/>
                  </a:lnTo>
                  <a:cubicBezTo>
                    <a:pt x="2112" y="0"/>
                    <a:pt x="2049" y="44"/>
                    <a:pt x="2025" y="111"/>
                  </a:cubicBezTo>
                  <a:lnTo>
                    <a:pt x="38" y="5698"/>
                  </a:lnTo>
                  <a:cubicBezTo>
                    <a:pt x="0" y="5807"/>
                    <a:pt x="80" y="5921"/>
                    <a:pt x="196" y="5921"/>
                  </a:cubicBezTo>
                  <a:lnTo>
                    <a:pt x="2202" y="5921"/>
                  </a:lnTo>
                  <a:cubicBezTo>
                    <a:pt x="2273" y="5921"/>
                    <a:pt x="2337" y="5877"/>
                    <a:pt x="2360" y="5810"/>
                  </a:cubicBezTo>
                  <a:lnTo>
                    <a:pt x="3186" y="3488"/>
                  </a:lnTo>
                  <a:lnTo>
                    <a:pt x="4011" y="5810"/>
                  </a:lnTo>
                  <a:cubicBezTo>
                    <a:pt x="4035" y="5877"/>
                    <a:pt x="4098" y="5921"/>
                    <a:pt x="4169" y="5921"/>
                  </a:cubicBezTo>
                  <a:lnTo>
                    <a:pt x="6176" y="5921"/>
                  </a:lnTo>
                  <a:cubicBezTo>
                    <a:pt x="6230" y="5921"/>
                    <a:pt x="6281" y="5895"/>
                    <a:pt x="6313" y="5851"/>
                  </a:cubicBezTo>
                  <a:cubicBezTo>
                    <a:pt x="6344" y="5806"/>
                    <a:pt x="6352" y="5749"/>
                    <a:pt x="6334" y="5698"/>
                  </a:cubicBezTo>
                  <a:close/>
                  <a:moveTo>
                    <a:pt x="434" y="5586"/>
                  </a:moveTo>
                  <a:lnTo>
                    <a:pt x="2183" y="668"/>
                  </a:lnTo>
                  <a:lnTo>
                    <a:pt x="3008" y="2987"/>
                  </a:lnTo>
                  <a:lnTo>
                    <a:pt x="2084" y="5586"/>
                  </a:lnTo>
                  <a:lnTo>
                    <a:pt x="434" y="5586"/>
                  </a:lnTo>
                  <a:close/>
                  <a:moveTo>
                    <a:pt x="5937" y="5586"/>
                  </a:moveTo>
                  <a:lnTo>
                    <a:pt x="4288" y="5586"/>
                  </a:lnTo>
                  <a:lnTo>
                    <a:pt x="3364" y="2987"/>
                  </a:lnTo>
                  <a:lnTo>
                    <a:pt x="4189" y="668"/>
                  </a:lnTo>
                  <a:lnTo>
                    <a:pt x="5937" y="5586"/>
                  </a:lnTo>
                  <a:close/>
                  <a:moveTo>
                    <a:pt x="3951" y="335"/>
                  </a:moveTo>
                  <a:lnTo>
                    <a:pt x="3186" y="2486"/>
                  </a:lnTo>
                  <a:lnTo>
                    <a:pt x="2421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FEE3BE71-A984-4D4E-910E-89086FDCA70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50890" y="4960004"/>
              <a:ext cx="1717993" cy="1607116"/>
            </a:xfrm>
            <a:custGeom>
              <a:avLst/>
              <a:gdLst>
                <a:gd name="T0" fmla="*/ 4347 w 6352"/>
                <a:gd name="T1" fmla="*/ 111 h 5921"/>
                <a:gd name="T2" fmla="*/ 4189 w 6352"/>
                <a:gd name="T3" fmla="*/ 0 h 5921"/>
                <a:gd name="T4" fmla="*/ 2184 w 6352"/>
                <a:gd name="T5" fmla="*/ 0 h 5921"/>
                <a:gd name="T6" fmla="*/ 2026 w 6352"/>
                <a:gd name="T7" fmla="*/ 111 h 5921"/>
                <a:gd name="T8" fmla="*/ 39 w 6352"/>
                <a:gd name="T9" fmla="*/ 5698 h 5921"/>
                <a:gd name="T10" fmla="*/ 197 w 6352"/>
                <a:gd name="T11" fmla="*/ 5921 h 5921"/>
                <a:gd name="T12" fmla="*/ 2203 w 6352"/>
                <a:gd name="T13" fmla="*/ 5921 h 5921"/>
                <a:gd name="T14" fmla="*/ 2361 w 6352"/>
                <a:gd name="T15" fmla="*/ 5810 h 5921"/>
                <a:gd name="T16" fmla="*/ 3187 w 6352"/>
                <a:gd name="T17" fmla="*/ 3488 h 5921"/>
                <a:gd name="T18" fmla="*/ 4012 w 6352"/>
                <a:gd name="T19" fmla="*/ 5810 h 5921"/>
                <a:gd name="T20" fmla="*/ 4170 w 6352"/>
                <a:gd name="T21" fmla="*/ 5921 h 5921"/>
                <a:gd name="T22" fmla="*/ 6177 w 6352"/>
                <a:gd name="T23" fmla="*/ 5921 h 5921"/>
                <a:gd name="T24" fmla="*/ 6313 w 6352"/>
                <a:gd name="T25" fmla="*/ 5851 h 5921"/>
                <a:gd name="T26" fmla="*/ 6334 w 6352"/>
                <a:gd name="T27" fmla="*/ 5698 h 5921"/>
                <a:gd name="T28" fmla="*/ 4347 w 6352"/>
                <a:gd name="T29" fmla="*/ 111 h 5921"/>
                <a:gd name="T30" fmla="*/ 3008 w 6352"/>
                <a:gd name="T31" fmla="*/ 2987 h 5921"/>
                <a:gd name="T32" fmla="*/ 2084 w 6352"/>
                <a:gd name="T33" fmla="*/ 5586 h 5921"/>
                <a:gd name="T34" fmla="*/ 435 w 6352"/>
                <a:gd name="T35" fmla="*/ 5586 h 5921"/>
                <a:gd name="T36" fmla="*/ 2184 w 6352"/>
                <a:gd name="T37" fmla="*/ 668 h 5921"/>
                <a:gd name="T38" fmla="*/ 3008 w 6352"/>
                <a:gd name="T39" fmla="*/ 2987 h 5921"/>
                <a:gd name="T40" fmla="*/ 4289 w 6352"/>
                <a:gd name="T41" fmla="*/ 5586 h 5921"/>
                <a:gd name="T42" fmla="*/ 3365 w 6352"/>
                <a:gd name="T43" fmla="*/ 2987 h 5921"/>
                <a:gd name="T44" fmla="*/ 4189 w 6352"/>
                <a:gd name="T45" fmla="*/ 668 h 5921"/>
                <a:gd name="T46" fmla="*/ 5938 w 6352"/>
                <a:gd name="T47" fmla="*/ 5586 h 5921"/>
                <a:gd name="T48" fmla="*/ 4289 w 6352"/>
                <a:gd name="T49" fmla="*/ 5586 h 5921"/>
                <a:gd name="T50" fmla="*/ 3951 w 6352"/>
                <a:gd name="T51" fmla="*/ 335 h 5921"/>
                <a:gd name="T52" fmla="*/ 3187 w 6352"/>
                <a:gd name="T53" fmla="*/ 2486 h 5921"/>
                <a:gd name="T54" fmla="*/ 2422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4347" y="111"/>
                  </a:moveTo>
                  <a:cubicBezTo>
                    <a:pt x="4324" y="44"/>
                    <a:pt x="4260" y="0"/>
                    <a:pt x="4189" y="0"/>
                  </a:cubicBezTo>
                  <a:lnTo>
                    <a:pt x="2184" y="0"/>
                  </a:lnTo>
                  <a:cubicBezTo>
                    <a:pt x="2113" y="0"/>
                    <a:pt x="2049" y="44"/>
                    <a:pt x="2026" y="111"/>
                  </a:cubicBezTo>
                  <a:lnTo>
                    <a:pt x="39" y="5698"/>
                  </a:lnTo>
                  <a:cubicBezTo>
                    <a:pt x="0" y="5807"/>
                    <a:pt x="81" y="5921"/>
                    <a:pt x="197" y="5921"/>
                  </a:cubicBezTo>
                  <a:lnTo>
                    <a:pt x="2203" y="5921"/>
                  </a:lnTo>
                  <a:cubicBezTo>
                    <a:pt x="2274" y="5921"/>
                    <a:pt x="2337" y="5877"/>
                    <a:pt x="2361" y="5810"/>
                  </a:cubicBezTo>
                  <a:lnTo>
                    <a:pt x="3187" y="3488"/>
                  </a:lnTo>
                  <a:lnTo>
                    <a:pt x="4012" y="5810"/>
                  </a:lnTo>
                  <a:cubicBezTo>
                    <a:pt x="4036" y="5877"/>
                    <a:pt x="4099" y="5921"/>
                    <a:pt x="4170" y="5921"/>
                  </a:cubicBezTo>
                  <a:lnTo>
                    <a:pt x="6177" y="5921"/>
                  </a:lnTo>
                  <a:cubicBezTo>
                    <a:pt x="6231" y="5921"/>
                    <a:pt x="6282" y="5895"/>
                    <a:pt x="6313" y="5851"/>
                  </a:cubicBezTo>
                  <a:cubicBezTo>
                    <a:pt x="6345" y="5806"/>
                    <a:pt x="6352" y="5749"/>
                    <a:pt x="6334" y="5698"/>
                  </a:cubicBezTo>
                  <a:lnTo>
                    <a:pt x="4347" y="111"/>
                  </a:lnTo>
                  <a:close/>
                  <a:moveTo>
                    <a:pt x="3008" y="2987"/>
                  </a:moveTo>
                  <a:lnTo>
                    <a:pt x="2084" y="5586"/>
                  </a:lnTo>
                  <a:lnTo>
                    <a:pt x="435" y="5586"/>
                  </a:lnTo>
                  <a:lnTo>
                    <a:pt x="2184" y="668"/>
                  </a:lnTo>
                  <a:lnTo>
                    <a:pt x="3008" y="2987"/>
                  </a:lnTo>
                  <a:close/>
                  <a:moveTo>
                    <a:pt x="4289" y="5586"/>
                  </a:moveTo>
                  <a:lnTo>
                    <a:pt x="3365" y="2987"/>
                  </a:lnTo>
                  <a:lnTo>
                    <a:pt x="4189" y="668"/>
                  </a:lnTo>
                  <a:lnTo>
                    <a:pt x="5938" y="5586"/>
                  </a:lnTo>
                  <a:lnTo>
                    <a:pt x="4289" y="5586"/>
                  </a:lnTo>
                  <a:close/>
                  <a:moveTo>
                    <a:pt x="3951" y="335"/>
                  </a:moveTo>
                  <a:lnTo>
                    <a:pt x="3187" y="2486"/>
                  </a:lnTo>
                  <a:lnTo>
                    <a:pt x="2422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B80BBAF-D4AA-4441-B1BC-7DDA1D61F0CF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70040" y="4930199"/>
              <a:ext cx="1651229" cy="1655998"/>
            </a:xfrm>
            <a:custGeom>
              <a:avLst/>
              <a:gdLst>
                <a:gd name="T0" fmla="*/ 5938 w 6106"/>
                <a:gd name="T1" fmla="*/ 2902 h 6100"/>
                <a:gd name="T2" fmla="*/ 3076 w 6106"/>
                <a:gd name="T3" fmla="*/ 2902 h 6100"/>
                <a:gd name="T4" fmla="*/ 2909 w 6106"/>
                <a:gd name="T5" fmla="*/ 3069 h 6100"/>
                <a:gd name="T6" fmla="*/ 2909 w 6106"/>
                <a:gd name="T7" fmla="*/ 3783 h 6100"/>
                <a:gd name="T8" fmla="*/ 2353 w 6106"/>
                <a:gd name="T9" fmla="*/ 2959 h 6100"/>
                <a:gd name="T10" fmla="*/ 2908 w 6106"/>
                <a:gd name="T11" fmla="*/ 2358 h 6100"/>
                <a:gd name="T12" fmla="*/ 3595 w 6106"/>
                <a:gd name="T13" fmla="*/ 2553 h 6100"/>
                <a:gd name="T14" fmla="*/ 3715 w 6106"/>
                <a:gd name="T15" fmla="*/ 2601 h 6100"/>
                <a:gd name="T16" fmla="*/ 3834 w 6106"/>
                <a:gd name="T17" fmla="*/ 2553 h 6100"/>
                <a:gd name="T18" fmla="*/ 5219 w 6106"/>
                <a:gd name="T19" fmla="*/ 1168 h 6100"/>
                <a:gd name="T20" fmla="*/ 5219 w 6106"/>
                <a:gd name="T21" fmla="*/ 931 h 6100"/>
                <a:gd name="T22" fmla="*/ 2905 w 6106"/>
                <a:gd name="T23" fmla="*/ 48 h 6100"/>
                <a:gd name="T24" fmla="*/ 942 w 6106"/>
                <a:gd name="T25" fmla="*/ 914 h 6100"/>
                <a:gd name="T26" fmla="*/ 56 w 6106"/>
                <a:gd name="T27" fmla="*/ 2868 h 6100"/>
                <a:gd name="T28" fmla="*/ 868 w 6106"/>
                <a:gd name="T29" fmla="*/ 5140 h 6100"/>
                <a:gd name="T30" fmla="*/ 3077 w 6106"/>
                <a:gd name="T31" fmla="*/ 6100 h 6100"/>
                <a:gd name="T32" fmla="*/ 6106 w 6106"/>
                <a:gd name="T33" fmla="*/ 3071 h 6100"/>
                <a:gd name="T34" fmla="*/ 5938 w 6106"/>
                <a:gd name="T35" fmla="*/ 2902 h 6100"/>
                <a:gd name="T36" fmla="*/ 3246 w 6106"/>
                <a:gd name="T37" fmla="*/ 5757 h 6100"/>
                <a:gd name="T38" fmla="*/ 3246 w 6106"/>
                <a:gd name="T39" fmla="*/ 3239 h 6100"/>
                <a:gd name="T40" fmla="*/ 5763 w 6106"/>
                <a:gd name="T41" fmla="*/ 3239 h 6100"/>
                <a:gd name="T42" fmla="*/ 4976 w 6106"/>
                <a:gd name="T43" fmla="*/ 4969 h 6100"/>
                <a:gd name="T44" fmla="*/ 3246 w 6106"/>
                <a:gd name="T45" fmla="*/ 5757 h 6100"/>
                <a:gd name="T46" fmla="*/ 2007 w 6106"/>
                <a:gd name="T47" fmla="*/ 3071 h 6100"/>
                <a:gd name="T48" fmla="*/ 2909 w 6106"/>
                <a:gd name="T49" fmla="*/ 4128 h 6100"/>
                <a:gd name="T50" fmla="*/ 2909 w 6106"/>
                <a:gd name="T51" fmla="*/ 5757 h 6100"/>
                <a:gd name="T52" fmla="*/ 1119 w 6106"/>
                <a:gd name="T53" fmla="*/ 4919 h 6100"/>
                <a:gd name="T54" fmla="*/ 387 w 6106"/>
                <a:gd name="T55" fmla="*/ 3071 h 6100"/>
                <a:gd name="T56" fmla="*/ 3077 w 6106"/>
                <a:gd name="T57" fmla="*/ 381 h 6100"/>
                <a:gd name="T58" fmla="*/ 4857 w 6106"/>
                <a:gd name="T59" fmla="*/ 1053 h 6100"/>
                <a:gd name="T60" fmla="*/ 3705 w 6106"/>
                <a:gd name="T61" fmla="*/ 2205 h 6100"/>
                <a:gd name="T62" fmla="*/ 3077 w 6106"/>
                <a:gd name="T63" fmla="*/ 2001 h 6100"/>
                <a:gd name="T64" fmla="*/ 2007 w 6106"/>
                <a:gd name="T65" fmla="*/ 3071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06" h="6100">
                  <a:moveTo>
                    <a:pt x="5938" y="2902"/>
                  </a:moveTo>
                  <a:lnTo>
                    <a:pt x="3076" y="2902"/>
                  </a:lnTo>
                  <a:cubicBezTo>
                    <a:pt x="2984" y="2902"/>
                    <a:pt x="2909" y="2977"/>
                    <a:pt x="2909" y="3069"/>
                  </a:cubicBezTo>
                  <a:lnTo>
                    <a:pt x="2909" y="3783"/>
                  </a:lnTo>
                  <a:cubicBezTo>
                    <a:pt x="2536" y="3696"/>
                    <a:pt x="2296" y="3347"/>
                    <a:pt x="2353" y="2959"/>
                  </a:cubicBezTo>
                  <a:cubicBezTo>
                    <a:pt x="2396" y="2666"/>
                    <a:pt x="2620" y="2423"/>
                    <a:pt x="2908" y="2358"/>
                  </a:cubicBezTo>
                  <a:cubicBezTo>
                    <a:pt x="3162" y="2301"/>
                    <a:pt x="3417" y="2375"/>
                    <a:pt x="3595" y="2553"/>
                  </a:cubicBezTo>
                  <a:cubicBezTo>
                    <a:pt x="3626" y="2584"/>
                    <a:pt x="3669" y="2601"/>
                    <a:pt x="3715" y="2601"/>
                  </a:cubicBezTo>
                  <a:cubicBezTo>
                    <a:pt x="3760" y="2601"/>
                    <a:pt x="3804" y="2584"/>
                    <a:pt x="3834" y="2553"/>
                  </a:cubicBezTo>
                  <a:lnTo>
                    <a:pt x="5219" y="1168"/>
                  </a:lnTo>
                  <a:cubicBezTo>
                    <a:pt x="5284" y="1103"/>
                    <a:pt x="5284" y="996"/>
                    <a:pt x="5219" y="931"/>
                  </a:cubicBezTo>
                  <a:cubicBezTo>
                    <a:pt x="4602" y="313"/>
                    <a:pt x="3780" y="0"/>
                    <a:pt x="2905" y="48"/>
                  </a:cubicBezTo>
                  <a:cubicBezTo>
                    <a:pt x="2162" y="89"/>
                    <a:pt x="1464" y="396"/>
                    <a:pt x="942" y="914"/>
                  </a:cubicBezTo>
                  <a:cubicBezTo>
                    <a:pt x="419" y="1431"/>
                    <a:pt x="105" y="2125"/>
                    <a:pt x="56" y="2868"/>
                  </a:cubicBezTo>
                  <a:cubicBezTo>
                    <a:pt x="0" y="3715"/>
                    <a:pt x="289" y="4522"/>
                    <a:pt x="868" y="5140"/>
                  </a:cubicBezTo>
                  <a:cubicBezTo>
                    <a:pt x="1439" y="5750"/>
                    <a:pt x="2244" y="6100"/>
                    <a:pt x="3077" y="6100"/>
                  </a:cubicBezTo>
                  <a:cubicBezTo>
                    <a:pt x="4747" y="6100"/>
                    <a:pt x="6106" y="4741"/>
                    <a:pt x="6106" y="3071"/>
                  </a:cubicBezTo>
                  <a:cubicBezTo>
                    <a:pt x="6106" y="2978"/>
                    <a:pt x="6031" y="2902"/>
                    <a:pt x="5938" y="2902"/>
                  </a:cubicBezTo>
                  <a:close/>
                  <a:moveTo>
                    <a:pt x="3246" y="5757"/>
                  </a:moveTo>
                  <a:lnTo>
                    <a:pt x="3246" y="3239"/>
                  </a:lnTo>
                  <a:lnTo>
                    <a:pt x="5763" y="3239"/>
                  </a:lnTo>
                  <a:cubicBezTo>
                    <a:pt x="5723" y="3888"/>
                    <a:pt x="5443" y="4502"/>
                    <a:pt x="4976" y="4969"/>
                  </a:cubicBezTo>
                  <a:cubicBezTo>
                    <a:pt x="4509" y="5437"/>
                    <a:pt x="3895" y="5716"/>
                    <a:pt x="3246" y="5757"/>
                  </a:cubicBezTo>
                  <a:close/>
                  <a:moveTo>
                    <a:pt x="2007" y="3071"/>
                  </a:moveTo>
                  <a:cubicBezTo>
                    <a:pt x="2007" y="3593"/>
                    <a:pt x="2394" y="4047"/>
                    <a:pt x="2909" y="4128"/>
                  </a:cubicBezTo>
                  <a:lnTo>
                    <a:pt x="2909" y="5757"/>
                  </a:lnTo>
                  <a:cubicBezTo>
                    <a:pt x="2224" y="5714"/>
                    <a:pt x="1588" y="5417"/>
                    <a:pt x="1119" y="4919"/>
                  </a:cubicBezTo>
                  <a:cubicBezTo>
                    <a:pt x="647" y="4419"/>
                    <a:pt x="387" y="3763"/>
                    <a:pt x="387" y="3071"/>
                  </a:cubicBezTo>
                  <a:cubicBezTo>
                    <a:pt x="387" y="1588"/>
                    <a:pt x="1594" y="381"/>
                    <a:pt x="3077" y="381"/>
                  </a:cubicBezTo>
                  <a:cubicBezTo>
                    <a:pt x="3734" y="381"/>
                    <a:pt x="4366" y="620"/>
                    <a:pt x="4857" y="1053"/>
                  </a:cubicBezTo>
                  <a:lnTo>
                    <a:pt x="3705" y="2205"/>
                  </a:lnTo>
                  <a:cubicBezTo>
                    <a:pt x="3523" y="2072"/>
                    <a:pt x="3306" y="2001"/>
                    <a:pt x="3077" y="2001"/>
                  </a:cubicBezTo>
                  <a:cubicBezTo>
                    <a:pt x="2487" y="2001"/>
                    <a:pt x="2007" y="2481"/>
                    <a:pt x="2007" y="30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</p:grpSp>
      <p:sp>
        <p:nvSpPr>
          <p:cNvPr id="10" name="Otsikko 1">
            <a:extLst>
              <a:ext uri="{FF2B5EF4-FFF2-40B4-BE49-F238E27FC236}">
                <a16:creationId xmlns:a16="http://schemas.microsoft.com/office/drawing/2014/main" id="{BA629AD9-0368-4596-B9EE-E26D72288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2387600"/>
          </a:xfrm>
        </p:spPr>
        <p:txBody>
          <a:bodyPr anchor="t" anchorCtr="0"/>
          <a:lstStyle>
            <a:lvl1pPr algn="l">
              <a:defRPr sz="8000" spc="-25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6C1EFB57-9F12-4D28-A730-9DA1D1A79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97" y="3893868"/>
            <a:ext cx="9144000" cy="116276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98581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/>
          <p:cNvSpPr>
            <a:spLocks noGrp="1"/>
          </p:cNvSpPr>
          <p:nvPr>
            <p:ph type="pic" sz="quarter" idx="13"/>
          </p:nvPr>
        </p:nvSpPr>
        <p:spPr>
          <a:xfrm>
            <a:off x="6099175" y="0"/>
            <a:ext cx="60928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A5AD1A5-7FAA-4BFF-B949-AB4519962A96}" type="datetime1">
              <a:rPr lang="fi-FI" smtClean="0"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20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/>
          <p:cNvSpPr>
            <a:spLocks noGrp="1"/>
          </p:cNvSpPr>
          <p:nvPr>
            <p:ph type="pic" sz="quarter" idx="13"/>
          </p:nvPr>
        </p:nvSpPr>
        <p:spPr>
          <a:xfrm>
            <a:off x="6099175" y="0"/>
            <a:ext cx="60928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80400"/>
            <a:ext cx="5453157" cy="342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A5AD1A5-7FAA-4BFF-B949-AB4519962A96}" type="datetime1">
              <a:rPr lang="fi-FI" smtClean="0"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24CC52EB-FFCA-479A-833D-E8B99F085B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7469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7">
            <a:extLst>
              <a:ext uri="{FF2B5EF4-FFF2-40B4-BE49-F238E27FC236}">
                <a16:creationId xmlns:a16="http://schemas.microsoft.com/office/drawing/2014/main" id="{2ADA64D1-4CA5-48A1-98D4-B4D6E74DEC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454747" y="1555200"/>
            <a:ext cx="5453157" cy="43524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A5AD1A5-7FAA-4BFF-B949-AB4519962A96}" type="datetime1">
              <a:rPr lang="fi-FI" smtClean="0"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tx2"/>
                </a:solidFill>
              </a:rPr>
              <a:t>gradia.fi</a:t>
            </a:r>
          </a:p>
        </p:txBody>
      </p:sp>
    </p:spTree>
    <p:extLst>
      <p:ext uri="{BB962C8B-B14F-4D97-AF65-F5344CB8AC3E}">
        <p14:creationId xmlns:p14="http://schemas.microsoft.com/office/powerpoint/2010/main" val="4078568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sisältö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6AA929D0-77A7-4E51-9F3F-F69E317B94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454747" y="2480400"/>
            <a:ext cx="5453157" cy="342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A5AD1A5-7FAA-4BFF-B949-AB4519962A96}" type="datetime1">
              <a:rPr lang="fi-FI" smtClean="0"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tx2"/>
                </a:solidFill>
              </a:rPr>
              <a:t>gradia.fi</a:t>
            </a:r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24CC52EB-FFCA-479A-833D-E8B99F085B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4910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88500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pinkki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/>
          <p:cNvSpPr>
            <a:spLocks noGrp="1"/>
          </p:cNvSpPr>
          <p:nvPr>
            <p:ph type="pic" sz="quarter" idx="13"/>
          </p:nvPr>
        </p:nvSpPr>
        <p:spPr>
          <a:xfrm>
            <a:off x="6099175" y="0"/>
            <a:ext cx="60928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092AF1-A304-4850-8B35-493AEE937CFD}" type="datetime1">
              <a:rPr lang="fi-FI" smtClean="0"/>
              <a:t>18.11.2020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ruutu 11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280800" y="1414800"/>
            <a:ext cx="5593405" cy="4654828"/>
          </a:xfrm>
        </p:spPr>
        <p:txBody>
          <a:bodyPr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682239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/>
          <p:cNvSpPr>
            <a:spLocks noGrp="1"/>
          </p:cNvSpPr>
          <p:nvPr>
            <p:ph type="pic" sz="quarter" idx="13"/>
          </p:nvPr>
        </p:nvSpPr>
        <p:spPr>
          <a:xfrm>
            <a:off x="6099175" y="0"/>
            <a:ext cx="609282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5947B4-5722-4323-9F3B-5ED82479B9CD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ruutu 11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280800" y="1414800"/>
            <a:ext cx="5593405" cy="4654828"/>
          </a:xfrm>
        </p:spPr>
        <p:txBody>
          <a:bodyPr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85985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o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6096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16" name="Kuvan paikkamerkki 6">
            <a:extLst>
              <a:ext uri="{FF2B5EF4-FFF2-40B4-BE49-F238E27FC236}">
                <a16:creationId xmlns:a16="http://schemas.microsoft.com/office/drawing/2014/main" id="{A512FB36-F94E-411B-A8BA-2406A7E4B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8997"/>
            <a:ext cx="6096000" cy="34290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17" name="Kuvan paikkamerkki 6">
            <a:extLst>
              <a:ext uri="{FF2B5EF4-FFF2-40B4-BE49-F238E27FC236}">
                <a16:creationId xmlns:a16="http://schemas.microsoft.com/office/drawing/2014/main" id="{B0E7C6D9-0918-48CC-878C-C15DE9A8C3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1"/>
            <a:ext cx="6096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18" name="Kuvan paikkamerkki 6">
            <a:extLst>
              <a:ext uri="{FF2B5EF4-FFF2-40B4-BE49-F238E27FC236}">
                <a16:creationId xmlns:a16="http://schemas.microsoft.com/office/drawing/2014/main" id="{80EF1EAA-BCAC-4F6F-898A-215368A8BE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428997"/>
            <a:ext cx="6096000" cy="34290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21" name="Päivämäärän paikkamerkki 20">
            <a:extLst>
              <a:ext uri="{FF2B5EF4-FFF2-40B4-BE49-F238E27FC236}">
                <a16:creationId xmlns:a16="http://schemas.microsoft.com/office/drawing/2014/main" id="{A78CF0E5-53B8-49C4-9356-51ECB45765F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E5235FB-5358-4F3B-B9C7-15F6DEDD1097}" type="datetime1">
              <a:rPr lang="fi-FI" smtClean="0"/>
              <a:t>18.11.2020</a:t>
            </a:fld>
            <a:endParaRPr lang="fi-FI"/>
          </a:p>
        </p:txBody>
      </p:sp>
      <p:sp>
        <p:nvSpPr>
          <p:cNvPr id="22" name="Alatunnisteen paikkamerkki 21">
            <a:extLst>
              <a:ext uri="{FF2B5EF4-FFF2-40B4-BE49-F238E27FC236}">
                <a16:creationId xmlns:a16="http://schemas.microsoft.com/office/drawing/2014/main" id="{981E389D-1FCA-47D1-AE27-3B4375980E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23" name="Dian numeron paikkamerkki 22">
            <a:extLst>
              <a:ext uri="{FF2B5EF4-FFF2-40B4-BE49-F238E27FC236}">
                <a16:creationId xmlns:a16="http://schemas.microsoft.com/office/drawing/2014/main" id="{006138A2-1505-48C1-93E5-783B3306C70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148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Vedä kuva paikkamerkkiin tai lisää napsauttamalla kuvaketta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7BF658-FF44-4603-AA77-434B26463A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5235FB-5358-4F3B-B9C7-15F6DEDD1097}" type="datetime1">
              <a:rPr lang="fi-FI" smtClean="0"/>
              <a:t>18.11.2020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9EB37D3-0FFD-4665-B368-CBE92FB08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919FCA95-D451-4683-BA04-1221AA7E41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9566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pinkki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357551"/>
            <a:ext cx="6092756" cy="41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pinkki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6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6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pinkki 2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D556E-56DB-4C24-A815-B982BF902613}"/>
              </a:ext>
            </a:extLst>
          </p:cNvPr>
          <p:cNvGrpSpPr/>
          <p:nvPr userDrawn="1"/>
        </p:nvGrpSpPr>
        <p:grpSpPr>
          <a:xfrm>
            <a:off x="306616" y="5327279"/>
            <a:ext cx="6825704" cy="1258917"/>
            <a:chOff x="270040" y="4930199"/>
            <a:chExt cx="8978630" cy="1655998"/>
          </a:xfrm>
          <a:solidFill>
            <a:srgbClr val="FFFFFF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4842671-D9D7-427B-96A6-30C37AF9450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290490" y="4960004"/>
              <a:ext cx="1359134" cy="1607116"/>
            </a:xfrm>
            <a:custGeom>
              <a:avLst/>
              <a:gdLst>
                <a:gd name="T0" fmla="*/ 2064 w 5025"/>
                <a:gd name="T1" fmla="*/ 0 h 5921"/>
                <a:gd name="T2" fmla="*/ 168 w 5025"/>
                <a:gd name="T3" fmla="*/ 0 h 5921"/>
                <a:gd name="T4" fmla="*/ 0 w 5025"/>
                <a:gd name="T5" fmla="*/ 167 h 5921"/>
                <a:gd name="T6" fmla="*/ 0 w 5025"/>
                <a:gd name="T7" fmla="*/ 5753 h 5921"/>
                <a:gd name="T8" fmla="*/ 168 w 5025"/>
                <a:gd name="T9" fmla="*/ 5921 h 5921"/>
                <a:gd name="T10" fmla="*/ 2064 w 5025"/>
                <a:gd name="T11" fmla="*/ 5921 h 5921"/>
                <a:gd name="T12" fmla="*/ 5025 w 5025"/>
                <a:gd name="T13" fmla="*/ 2960 h 5921"/>
                <a:gd name="T14" fmla="*/ 2064 w 5025"/>
                <a:gd name="T15" fmla="*/ 0 h 5921"/>
                <a:gd name="T16" fmla="*/ 2232 w 5025"/>
                <a:gd name="T17" fmla="*/ 3654 h 5921"/>
                <a:gd name="T18" fmla="*/ 2232 w 5025"/>
                <a:gd name="T19" fmla="*/ 2266 h 5921"/>
                <a:gd name="T20" fmla="*/ 2779 w 5025"/>
                <a:gd name="T21" fmla="*/ 2960 h 5921"/>
                <a:gd name="T22" fmla="*/ 2232 w 5025"/>
                <a:gd name="T23" fmla="*/ 3654 h 5921"/>
                <a:gd name="T24" fmla="*/ 2232 w 5025"/>
                <a:gd name="T25" fmla="*/ 5580 h 5921"/>
                <a:gd name="T26" fmla="*/ 2232 w 5025"/>
                <a:gd name="T27" fmla="*/ 3998 h 5921"/>
                <a:gd name="T28" fmla="*/ 3115 w 5025"/>
                <a:gd name="T29" fmla="*/ 2960 h 5921"/>
                <a:gd name="T30" fmla="*/ 2232 w 5025"/>
                <a:gd name="T31" fmla="*/ 1923 h 5921"/>
                <a:gd name="T32" fmla="*/ 2232 w 5025"/>
                <a:gd name="T33" fmla="*/ 341 h 5921"/>
                <a:gd name="T34" fmla="*/ 3976 w 5025"/>
                <a:gd name="T35" fmla="*/ 1159 h 5921"/>
                <a:gd name="T36" fmla="*/ 4689 w 5025"/>
                <a:gd name="T37" fmla="*/ 2960 h 5921"/>
                <a:gd name="T38" fmla="*/ 3976 w 5025"/>
                <a:gd name="T39" fmla="*/ 4762 h 5921"/>
                <a:gd name="T40" fmla="*/ 2232 w 5025"/>
                <a:gd name="T41" fmla="*/ 5580 h 5921"/>
                <a:gd name="T42" fmla="*/ 1896 w 5025"/>
                <a:gd name="T43" fmla="*/ 5586 h 5921"/>
                <a:gd name="T44" fmla="*/ 336 w 5025"/>
                <a:gd name="T45" fmla="*/ 5586 h 5921"/>
                <a:gd name="T46" fmla="*/ 336 w 5025"/>
                <a:gd name="T47" fmla="*/ 335 h 5921"/>
                <a:gd name="T48" fmla="*/ 1896 w 5025"/>
                <a:gd name="T49" fmla="*/ 335 h 5921"/>
                <a:gd name="T50" fmla="*/ 1896 w 5025"/>
                <a:gd name="T51" fmla="*/ 5586 h 5921"/>
                <a:gd name="T52" fmla="*/ 1896 w 5025"/>
                <a:gd name="T53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25" h="5921">
                  <a:moveTo>
                    <a:pt x="2064" y="0"/>
                  </a:moveTo>
                  <a:lnTo>
                    <a:pt x="168" y="0"/>
                  </a:lnTo>
                  <a:cubicBezTo>
                    <a:pt x="75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2064" y="5921"/>
                  </a:lnTo>
                  <a:cubicBezTo>
                    <a:pt x="3697" y="5921"/>
                    <a:pt x="5025" y="4593"/>
                    <a:pt x="5025" y="2960"/>
                  </a:cubicBezTo>
                  <a:cubicBezTo>
                    <a:pt x="5025" y="1328"/>
                    <a:pt x="3697" y="0"/>
                    <a:pt x="2064" y="0"/>
                  </a:cubicBezTo>
                  <a:close/>
                  <a:moveTo>
                    <a:pt x="2232" y="3654"/>
                  </a:moveTo>
                  <a:lnTo>
                    <a:pt x="2232" y="2266"/>
                  </a:lnTo>
                  <a:cubicBezTo>
                    <a:pt x="2554" y="2344"/>
                    <a:pt x="2779" y="2628"/>
                    <a:pt x="2779" y="2960"/>
                  </a:cubicBezTo>
                  <a:cubicBezTo>
                    <a:pt x="2779" y="3293"/>
                    <a:pt x="2554" y="3577"/>
                    <a:pt x="2232" y="3654"/>
                  </a:cubicBezTo>
                  <a:close/>
                  <a:moveTo>
                    <a:pt x="2232" y="5580"/>
                  </a:moveTo>
                  <a:lnTo>
                    <a:pt x="2232" y="3998"/>
                  </a:lnTo>
                  <a:cubicBezTo>
                    <a:pt x="2736" y="3916"/>
                    <a:pt x="3115" y="3472"/>
                    <a:pt x="3115" y="2960"/>
                  </a:cubicBezTo>
                  <a:cubicBezTo>
                    <a:pt x="3115" y="2449"/>
                    <a:pt x="2736" y="2004"/>
                    <a:pt x="2232" y="1923"/>
                  </a:cubicBezTo>
                  <a:lnTo>
                    <a:pt x="2232" y="341"/>
                  </a:lnTo>
                  <a:cubicBezTo>
                    <a:pt x="2899" y="383"/>
                    <a:pt x="3518" y="673"/>
                    <a:pt x="3976" y="1159"/>
                  </a:cubicBezTo>
                  <a:cubicBezTo>
                    <a:pt x="4436" y="1647"/>
                    <a:pt x="4689" y="2287"/>
                    <a:pt x="4689" y="2960"/>
                  </a:cubicBezTo>
                  <a:cubicBezTo>
                    <a:pt x="4689" y="3634"/>
                    <a:pt x="4436" y="4274"/>
                    <a:pt x="3976" y="4762"/>
                  </a:cubicBezTo>
                  <a:cubicBezTo>
                    <a:pt x="3518" y="5248"/>
                    <a:pt x="2899" y="5538"/>
                    <a:pt x="2232" y="5580"/>
                  </a:cubicBezTo>
                  <a:close/>
                  <a:moveTo>
                    <a:pt x="1896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6" y="335"/>
                  </a:lnTo>
                  <a:lnTo>
                    <a:pt x="1896" y="5586"/>
                  </a:lnTo>
                  <a:close/>
                  <a:moveTo>
                    <a:pt x="1896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106B2BA-6385-484C-B51F-07EF7574C6D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11767" y="4960004"/>
              <a:ext cx="603265" cy="1607116"/>
            </a:xfrm>
            <a:custGeom>
              <a:avLst/>
              <a:gdLst>
                <a:gd name="T0" fmla="*/ 2065 w 2232"/>
                <a:gd name="T1" fmla="*/ 0 h 5921"/>
                <a:gd name="T2" fmla="*/ 168 w 2232"/>
                <a:gd name="T3" fmla="*/ 0 h 5921"/>
                <a:gd name="T4" fmla="*/ 0 w 2232"/>
                <a:gd name="T5" fmla="*/ 167 h 5921"/>
                <a:gd name="T6" fmla="*/ 0 w 2232"/>
                <a:gd name="T7" fmla="*/ 5753 h 5921"/>
                <a:gd name="T8" fmla="*/ 168 w 2232"/>
                <a:gd name="T9" fmla="*/ 5921 h 5921"/>
                <a:gd name="T10" fmla="*/ 2065 w 2232"/>
                <a:gd name="T11" fmla="*/ 5921 h 5921"/>
                <a:gd name="T12" fmla="*/ 2232 w 2232"/>
                <a:gd name="T13" fmla="*/ 5753 h 5921"/>
                <a:gd name="T14" fmla="*/ 2232 w 2232"/>
                <a:gd name="T15" fmla="*/ 167 h 5921"/>
                <a:gd name="T16" fmla="*/ 2065 w 2232"/>
                <a:gd name="T17" fmla="*/ 0 h 5921"/>
                <a:gd name="T18" fmla="*/ 1897 w 2232"/>
                <a:gd name="T19" fmla="*/ 5586 h 5921"/>
                <a:gd name="T20" fmla="*/ 336 w 2232"/>
                <a:gd name="T21" fmla="*/ 5586 h 5921"/>
                <a:gd name="T22" fmla="*/ 336 w 2232"/>
                <a:gd name="T23" fmla="*/ 335 h 5921"/>
                <a:gd name="T24" fmla="*/ 1897 w 2232"/>
                <a:gd name="T25" fmla="*/ 335 h 5921"/>
                <a:gd name="T26" fmla="*/ 1897 w 2232"/>
                <a:gd name="T27" fmla="*/ 5586 h 5921"/>
                <a:gd name="T28" fmla="*/ 1897 w 2232"/>
                <a:gd name="T29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2" h="5921">
                  <a:moveTo>
                    <a:pt x="2065" y="0"/>
                  </a:moveTo>
                  <a:lnTo>
                    <a:pt x="168" y="0"/>
                  </a:lnTo>
                  <a:cubicBezTo>
                    <a:pt x="76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6" y="5921"/>
                    <a:pt x="168" y="5921"/>
                  </a:cubicBezTo>
                  <a:lnTo>
                    <a:pt x="2065" y="5921"/>
                  </a:lnTo>
                  <a:cubicBezTo>
                    <a:pt x="2157" y="5921"/>
                    <a:pt x="2232" y="5846"/>
                    <a:pt x="2232" y="5753"/>
                  </a:cubicBezTo>
                  <a:lnTo>
                    <a:pt x="2232" y="167"/>
                  </a:lnTo>
                  <a:cubicBezTo>
                    <a:pt x="2232" y="75"/>
                    <a:pt x="2157" y="0"/>
                    <a:pt x="2065" y="0"/>
                  </a:cubicBezTo>
                  <a:close/>
                  <a:moveTo>
                    <a:pt x="1897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7" y="335"/>
                  </a:lnTo>
                  <a:lnTo>
                    <a:pt x="1897" y="5586"/>
                  </a:lnTo>
                  <a:close/>
                  <a:moveTo>
                    <a:pt x="1897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E5AB8FD-1D5D-4CDB-B579-C1DA74B6D85B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053605" y="4960004"/>
              <a:ext cx="1293562" cy="1607116"/>
            </a:xfrm>
            <a:custGeom>
              <a:avLst/>
              <a:gdLst>
                <a:gd name="T0" fmla="*/ 4737 w 4781"/>
                <a:gd name="T1" fmla="*/ 2509 h 5921"/>
                <a:gd name="T2" fmla="*/ 2155 w 4781"/>
                <a:gd name="T3" fmla="*/ 0 h 5921"/>
                <a:gd name="T4" fmla="*/ 168 w 4781"/>
                <a:gd name="T5" fmla="*/ 0 h 5921"/>
                <a:gd name="T6" fmla="*/ 0 w 4781"/>
                <a:gd name="T7" fmla="*/ 168 h 5921"/>
                <a:gd name="T8" fmla="*/ 0 w 4781"/>
                <a:gd name="T9" fmla="*/ 5753 h 5921"/>
                <a:gd name="T10" fmla="*/ 168 w 4781"/>
                <a:gd name="T11" fmla="*/ 5921 h 5921"/>
                <a:gd name="T12" fmla="*/ 4563 w 4781"/>
                <a:gd name="T13" fmla="*/ 5921 h 5921"/>
                <a:gd name="T14" fmla="*/ 4695 w 4781"/>
                <a:gd name="T15" fmla="*/ 5651 h 5921"/>
                <a:gd name="T16" fmla="*/ 3789 w 4781"/>
                <a:gd name="T17" fmla="*/ 4485 h 5921"/>
                <a:gd name="T18" fmla="*/ 4737 w 4781"/>
                <a:gd name="T19" fmla="*/ 2509 h 5921"/>
                <a:gd name="T20" fmla="*/ 336 w 4781"/>
                <a:gd name="T21" fmla="*/ 4683 h 5921"/>
                <a:gd name="T22" fmla="*/ 336 w 4781"/>
                <a:gd name="T23" fmla="*/ 594 h 5921"/>
                <a:gd name="T24" fmla="*/ 3300 w 4781"/>
                <a:gd name="T25" fmla="*/ 4404 h 5921"/>
                <a:gd name="T26" fmla="*/ 2155 w 4781"/>
                <a:gd name="T27" fmla="*/ 4683 h 5921"/>
                <a:gd name="T28" fmla="*/ 336 w 4781"/>
                <a:gd name="T29" fmla="*/ 4683 h 5921"/>
                <a:gd name="T30" fmla="*/ 3583 w 4781"/>
                <a:gd name="T31" fmla="*/ 4221 h 5921"/>
                <a:gd name="T32" fmla="*/ 560 w 4781"/>
                <a:gd name="T33" fmla="*/ 335 h 5921"/>
                <a:gd name="T34" fmla="*/ 2155 w 4781"/>
                <a:gd name="T35" fmla="*/ 335 h 5921"/>
                <a:gd name="T36" fmla="*/ 4401 w 4781"/>
                <a:gd name="T37" fmla="*/ 2509 h 5921"/>
                <a:gd name="T38" fmla="*/ 3583 w 4781"/>
                <a:gd name="T39" fmla="*/ 4221 h 5921"/>
                <a:gd name="T40" fmla="*/ 4219 w 4781"/>
                <a:gd name="T41" fmla="*/ 5586 h 5921"/>
                <a:gd name="T42" fmla="*/ 336 w 4781"/>
                <a:gd name="T43" fmla="*/ 5586 h 5921"/>
                <a:gd name="T44" fmla="*/ 336 w 4781"/>
                <a:gd name="T45" fmla="*/ 5019 h 5921"/>
                <a:gd name="T46" fmla="*/ 2155 w 4781"/>
                <a:gd name="T47" fmla="*/ 5019 h 5921"/>
                <a:gd name="T48" fmla="*/ 3509 w 4781"/>
                <a:gd name="T49" fmla="*/ 4673 h 5921"/>
                <a:gd name="T50" fmla="*/ 4219 w 4781"/>
                <a:gd name="T51" fmla="*/ 5586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81" h="5921">
                  <a:moveTo>
                    <a:pt x="4737" y="2509"/>
                  </a:moveTo>
                  <a:cubicBezTo>
                    <a:pt x="4737" y="1078"/>
                    <a:pt x="3627" y="0"/>
                    <a:pt x="2155" y="0"/>
                  </a:cubicBezTo>
                  <a:lnTo>
                    <a:pt x="168" y="0"/>
                  </a:lnTo>
                  <a:cubicBezTo>
                    <a:pt x="75" y="0"/>
                    <a:pt x="0" y="75"/>
                    <a:pt x="0" y="168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4563" y="5921"/>
                  </a:lnTo>
                  <a:cubicBezTo>
                    <a:pt x="4703" y="5921"/>
                    <a:pt x="4781" y="5761"/>
                    <a:pt x="4695" y="5651"/>
                  </a:cubicBezTo>
                  <a:lnTo>
                    <a:pt x="3789" y="4485"/>
                  </a:lnTo>
                  <a:cubicBezTo>
                    <a:pt x="4392" y="4020"/>
                    <a:pt x="4737" y="3300"/>
                    <a:pt x="4737" y="2509"/>
                  </a:cubicBezTo>
                  <a:close/>
                  <a:moveTo>
                    <a:pt x="336" y="4683"/>
                  </a:moveTo>
                  <a:lnTo>
                    <a:pt x="336" y="594"/>
                  </a:lnTo>
                  <a:lnTo>
                    <a:pt x="3300" y="4404"/>
                  </a:lnTo>
                  <a:cubicBezTo>
                    <a:pt x="2961" y="4589"/>
                    <a:pt x="2576" y="4683"/>
                    <a:pt x="2155" y="4683"/>
                  </a:cubicBezTo>
                  <a:lnTo>
                    <a:pt x="336" y="4683"/>
                  </a:lnTo>
                  <a:close/>
                  <a:moveTo>
                    <a:pt x="3583" y="4221"/>
                  </a:moveTo>
                  <a:lnTo>
                    <a:pt x="560" y="335"/>
                  </a:lnTo>
                  <a:lnTo>
                    <a:pt x="2155" y="335"/>
                  </a:lnTo>
                  <a:cubicBezTo>
                    <a:pt x="3457" y="335"/>
                    <a:pt x="4401" y="1250"/>
                    <a:pt x="4401" y="2509"/>
                  </a:cubicBezTo>
                  <a:cubicBezTo>
                    <a:pt x="4401" y="3196"/>
                    <a:pt x="4103" y="3819"/>
                    <a:pt x="3583" y="4221"/>
                  </a:cubicBezTo>
                  <a:close/>
                  <a:moveTo>
                    <a:pt x="4219" y="5586"/>
                  </a:moveTo>
                  <a:lnTo>
                    <a:pt x="336" y="5586"/>
                  </a:lnTo>
                  <a:lnTo>
                    <a:pt x="336" y="5019"/>
                  </a:lnTo>
                  <a:lnTo>
                    <a:pt x="2155" y="5019"/>
                  </a:lnTo>
                  <a:cubicBezTo>
                    <a:pt x="2646" y="5019"/>
                    <a:pt x="3114" y="4899"/>
                    <a:pt x="3509" y="4673"/>
                  </a:cubicBezTo>
                  <a:lnTo>
                    <a:pt x="4219" y="55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E369415D-670D-4ACE-B48D-8D53379F302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7530677" y="4960004"/>
              <a:ext cx="1717993" cy="1607116"/>
            </a:xfrm>
            <a:custGeom>
              <a:avLst/>
              <a:gdLst>
                <a:gd name="T0" fmla="*/ 6334 w 6352"/>
                <a:gd name="T1" fmla="*/ 5698 h 5921"/>
                <a:gd name="T2" fmla="*/ 4347 w 6352"/>
                <a:gd name="T3" fmla="*/ 111 h 5921"/>
                <a:gd name="T4" fmla="*/ 4189 w 6352"/>
                <a:gd name="T5" fmla="*/ 0 h 5921"/>
                <a:gd name="T6" fmla="*/ 2183 w 6352"/>
                <a:gd name="T7" fmla="*/ 0 h 5921"/>
                <a:gd name="T8" fmla="*/ 2025 w 6352"/>
                <a:gd name="T9" fmla="*/ 111 h 5921"/>
                <a:gd name="T10" fmla="*/ 38 w 6352"/>
                <a:gd name="T11" fmla="*/ 5698 h 5921"/>
                <a:gd name="T12" fmla="*/ 196 w 6352"/>
                <a:gd name="T13" fmla="*/ 5921 h 5921"/>
                <a:gd name="T14" fmla="*/ 2202 w 6352"/>
                <a:gd name="T15" fmla="*/ 5921 h 5921"/>
                <a:gd name="T16" fmla="*/ 2360 w 6352"/>
                <a:gd name="T17" fmla="*/ 5810 h 5921"/>
                <a:gd name="T18" fmla="*/ 3186 w 6352"/>
                <a:gd name="T19" fmla="*/ 3488 h 5921"/>
                <a:gd name="T20" fmla="*/ 4011 w 6352"/>
                <a:gd name="T21" fmla="*/ 5810 h 5921"/>
                <a:gd name="T22" fmla="*/ 4169 w 6352"/>
                <a:gd name="T23" fmla="*/ 5921 h 5921"/>
                <a:gd name="T24" fmla="*/ 6176 w 6352"/>
                <a:gd name="T25" fmla="*/ 5921 h 5921"/>
                <a:gd name="T26" fmla="*/ 6313 w 6352"/>
                <a:gd name="T27" fmla="*/ 5851 h 5921"/>
                <a:gd name="T28" fmla="*/ 6334 w 6352"/>
                <a:gd name="T29" fmla="*/ 5698 h 5921"/>
                <a:gd name="T30" fmla="*/ 434 w 6352"/>
                <a:gd name="T31" fmla="*/ 5586 h 5921"/>
                <a:gd name="T32" fmla="*/ 2183 w 6352"/>
                <a:gd name="T33" fmla="*/ 668 h 5921"/>
                <a:gd name="T34" fmla="*/ 3008 w 6352"/>
                <a:gd name="T35" fmla="*/ 2987 h 5921"/>
                <a:gd name="T36" fmla="*/ 2084 w 6352"/>
                <a:gd name="T37" fmla="*/ 5586 h 5921"/>
                <a:gd name="T38" fmla="*/ 434 w 6352"/>
                <a:gd name="T39" fmla="*/ 5586 h 5921"/>
                <a:gd name="T40" fmla="*/ 5937 w 6352"/>
                <a:gd name="T41" fmla="*/ 5586 h 5921"/>
                <a:gd name="T42" fmla="*/ 4288 w 6352"/>
                <a:gd name="T43" fmla="*/ 5586 h 5921"/>
                <a:gd name="T44" fmla="*/ 3364 w 6352"/>
                <a:gd name="T45" fmla="*/ 2987 h 5921"/>
                <a:gd name="T46" fmla="*/ 4189 w 6352"/>
                <a:gd name="T47" fmla="*/ 668 h 5921"/>
                <a:gd name="T48" fmla="*/ 5937 w 6352"/>
                <a:gd name="T49" fmla="*/ 5586 h 5921"/>
                <a:gd name="T50" fmla="*/ 3951 w 6352"/>
                <a:gd name="T51" fmla="*/ 335 h 5921"/>
                <a:gd name="T52" fmla="*/ 3186 w 6352"/>
                <a:gd name="T53" fmla="*/ 2486 h 5921"/>
                <a:gd name="T54" fmla="*/ 2421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6334" y="5698"/>
                  </a:moveTo>
                  <a:lnTo>
                    <a:pt x="4347" y="111"/>
                  </a:lnTo>
                  <a:cubicBezTo>
                    <a:pt x="4323" y="44"/>
                    <a:pt x="4260" y="0"/>
                    <a:pt x="4189" y="0"/>
                  </a:cubicBezTo>
                  <a:lnTo>
                    <a:pt x="2183" y="0"/>
                  </a:lnTo>
                  <a:cubicBezTo>
                    <a:pt x="2112" y="0"/>
                    <a:pt x="2049" y="44"/>
                    <a:pt x="2025" y="111"/>
                  </a:cubicBezTo>
                  <a:lnTo>
                    <a:pt x="38" y="5698"/>
                  </a:lnTo>
                  <a:cubicBezTo>
                    <a:pt x="0" y="5807"/>
                    <a:pt x="80" y="5921"/>
                    <a:pt x="196" y="5921"/>
                  </a:cubicBezTo>
                  <a:lnTo>
                    <a:pt x="2202" y="5921"/>
                  </a:lnTo>
                  <a:cubicBezTo>
                    <a:pt x="2273" y="5921"/>
                    <a:pt x="2337" y="5877"/>
                    <a:pt x="2360" y="5810"/>
                  </a:cubicBezTo>
                  <a:lnTo>
                    <a:pt x="3186" y="3488"/>
                  </a:lnTo>
                  <a:lnTo>
                    <a:pt x="4011" y="5810"/>
                  </a:lnTo>
                  <a:cubicBezTo>
                    <a:pt x="4035" y="5877"/>
                    <a:pt x="4098" y="5921"/>
                    <a:pt x="4169" y="5921"/>
                  </a:cubicBezTo>
                  <a:lnTo>
                    <a:pt x="6176" y="5921"/>
                  </a:lnTo>
                  <a:cubicBezTo>
                    <a:pt x="6230" y="5921"/>
                    <a:pt x="6281" y="5895"/>
                    <a:pt x="6313" y="5851"/>
                  </a:cubicBezTo>
                  <a:cubicBezTo>
                    <a:pt x="6344" y="5806"/>
                    <a:pt x="6352" y="5749"/>
                    <a:pt x="6334" y="5698"/>
                  </a:cubicBezTo>
                  <a:close/>
                  <a:moveTo>
                    <a:pt x="434" y="5586"/>
                  </a:moveTo>
                  <a:lnTo>
                    <a:pt x="2183" y="668"/>
                  </a:lnTo>
                  <a:lnTo>
                    <a:pt x="3008" y="2987"/>
                  </a:lnTo>
                  <a:lnTo>
                    <a:pt x="2084" y="5586"/>
                  </a:lnTo>
                  <a:lnTo>
                    <a:pt x="434" y="5586"/>
                  </a:lnTo>
                  <a:close/>
                  <a:moveTo>
                    <a:pt x="5937" y="5586"/>
                  </a:moveTo>
                  <a:lnTo>
                    <a:pt x="4288" y="5586"/>
                  </a:lnTo>
                  <a:lnTo>
                    <a:pt x="3364" y="2987"/>
                  </a:lnTo>
                  <a:lnTo>
                    <a:pt x="4189" y="668"/>
                  </a:lnTo>
                  <a:lnTo>
                    <a:pt x="5937" y="5586"/>
                  </a:lnTo>
                  <a:close/>
                  <a:moveTo>
                    <a:pt x="3951" y="335"/>
                  </a:moveTo>
                  <a:lnTo>
                    <a:pt x="3186" y="2486"/>
                  </a:lnTo>
                  <a:lnTo>
                    <a:pt x="2421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FEE3BE71-A984-4D4E-910E-89086FDCA70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50890" y="4960004"/>
              <a:ext cx="1717993" cy="1607116"/>
            </a:xfrm>
            <a:custGeom>
              <a:avLst/>
              <a:gdLst>
                <a:gd name="T0" fmla="*/ 4347 w 6352"/>
                <a:gd name="T1" fmla="*/ 111 h 5921"/>
                <a:gd name="T2" fmla="*/ 4189 w 6352"/>
                <a:gd name="T3" fmla="*/ 0 h 5921"/>
                <a:gd name="T4" fmla="*/ 2184 w 6352"/>
                <a:gd name="T5" fmla="*/ 0 h 5921"/>
                <a:gd name="T6" fmla="*/ 2026 w 6352"/>
                <a:gd name="T7" fmla="*/ 111 h 5921"/>
                <a:gd name="T8" fmla="*/ 39 w 6352"/>
                <a:gd name="T9" fmla="*/ 5698 h 5921"/>
                <a:gd name="T10" fmla="*/ 197 w 6352"/>
                <a:gd name="T11" fmla="*/ 5921 h 5921"/>
                <a:gd name="T12" fmla="*/ 2203 w 6352"/>
                <a:gd name="T13" fmla="*/ 5921 h 5921"/>
                <a:gd name="T14" fmla="*/ 2361 w 6352"/>
                <a:gd name="T15" fmla="*/ 5810 h 5921"/>
                <a:gd name="T16" fmla="*/ 3187 w 6352"/>
                <a:gd name="T17" fmla="*/ 3488 h 5921"/>
                <a:gd name="T18" fmla="*/ 4012 w 6352"/>
                <a:gd name="T19" fmla="*/ 5810 h 5921"/>
                <a:gd name="T20" fmla="*/ 4170 w 6352"/>
                <a:gd name="T21" fmla="*/ 5921 h 5921"/>
                <a:gd name="T22" fmla="*/ 6177 w 6352"/>
                <a:gd name="T23" fmla="*/ 5921 h 5921"/>
                <a:gd name="T24" fmla="*/ 6313 w 6352"/>
                <a:gd name="T25" fmla="*/ 5851 h 5921"/>
                <a:gd name="T26" fmla="*/ 6334 w 6352"/>
                <a:gd name="T27" fmla="*/ 5698 h 5921"/>
                <a:gd name="T28" fmla="*/ 4347 w 6352"/>
                <a:gd name="T29" fmla="*/ 111 h 5921"/>
                <a:gd name="T30" fmla="*/ 3008 w 6352"/>
                <a:gd name="T31" fmla="*/ 2987 h 5921"/>
                <a:gd name="T32" fmla="*/ 2084 w 6352"/>
                <a:gd name="T33" fmla="*/ 5586 h 5921"/>
                <a:gd name="T34" fmla="*/ 435 w 6352"/>
                <a:gd name="T35" fmla="*/ 5586 h 5921"/>
                <a:gd name="T36" fmla="*/ 2184 w 6352"/>
                <a:gd name="T37" fmla="*/ 668 h 5921"/>
                <a:gd name="T38" fmla="*/ 3008 w 6352"/>
                <a:gd name="T39" fmla="*/ 2987 h 5921"/>
                <a:gd name="T40" fmla="*/ 4289 w 6352"/>
                <a:gd name="T41" fmla="*/ 5586 h 5921"/>
                <a:gd name="T42" fmla="*/ 3365 w 6352"/>
                <a:gd name="T43" fmla="*/ 2987 h 5921"/>
                <a:gd name="T44" fmla="*/ 4189 w 6352"/>
                <a:gd name="T45" fmla="*/ 668 h 5921"/>
                <a:gd name="T46" fmla="*/ 5938 w 6352"/>
                <a:gd name="T47" fmla="*/ 5586 h 5921"/>
                <a:gd name="T48" fmla="*/ 4289 w 6352"/>
                <a:gd name="T49" fmla="*/ 5586 h 5921"/>
                <a:gd name="T50" fmla="*/ 3951 w 6352"/>
                <a:gd name="T51" fmla="*/ 335 h 5921"/>
                <a:gd name="T52" fmla="*/ 3187 w 6352"/>
                <a:gd name="T53" fmla="*/ 2486 h 5921"/>
                <a:gd name="T54" fmla="*/ 2422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4347" y="111"/>
                  </a:moveTo>
                  <a:cubicBezTo>
                    <a:pt x="4324" y="44"/>
                    <a:pt x="4260" y="0"/>
                    <a:pt x="4189" y="0"/>
                  </a:cubicBezTo>
                  <a:lnTo>
                    <a:pt x="2184" y="0"/>
                  </a:lnTo>
                  <a:cubicBezTo>
                    <a:pt x="2113" y="0"/>
                    <a:pt x="2049" y="44"/>
                    <a:pt x="2026" y="111"/>
                  </a:cubicBezTo>
                  <a:lnTo>
                    <a:pt x="39" y="5698"/>
                  </a:lnTo>
                  <a:cubicBezTo>
                    <a:pt x="0" y="5807"/>
                    <a:pt x="81" y="5921"/>
                    <a:pt x="197" y="5921"/>
                  </a:cubicBezTo>
                  <a:lnTo>
                    <a:pt x="2203" y="5921"/>
                  </a:lnTo>
                  <a:cubicBezTo>
                    <a:pt x="2274" y="5921"/>
                    <a:pt x="2337" y="5877"/>
                    <a:pt x="2361" y="5810"/>
                  </a:cubicBezTo>
                  <a:lnTo>
                    <a:pt x="3187" y="3488"/>
                  </a:lnTo>
                  <a:lnTo>
                    <a:pt x="4012" y="5810"/>
                  </a:lnTo>
                  <a:cubicBezTo>
                    <a:pt x="4036" y="5877"/>
                    <a:pt x="4099" y="5921"/>
                    <a:pt x="4170" y="5921"/>
                  </a:cubicBezTo>
                  <a:lnTo>
                    <a:pt x="6177" y="5921"/>
                  </a:lnTo>
                  <a:cubicBezTo>
                    <a:pt x="6231" y="5921"/>
                    <a:pt x="6282" y="5895"/>
                    <a:pt x="6313" y="5851"/>
                  </a:cubicBezTo>
                  <a:cubicBezTo>
                    <a:pt x="6345" y="5806"/>
                    <a:pt x="6352" y="5749"/>
                    <a:pt x="6334" y="5698"/>
                  </a:cubicBezTo>
                  <a:lnTo>
                    <a:pt x="4347" y="111"/>
                  </a:lnTo>
                  <a:close/>
                  <a:moveTo>
                    <a:pt x="3008" y="2987"/>
                  </a:moveTo>
                  <a:lnTo>
                    <a:pt x="2084" y="5586"/>
                  </a:lnTo>
                  <a:lnTo>
                    <a:pt x="435" y="5586"/>
                  </a:lnTo>
                  <a:lnTo>
                    <a:pt x="2184" y="668"/>
                  </a:lnTo>
                  <a:lnTo>
                    <a:pt x="3008" y="2987"/>
                  </a:lnTo>
                  <a:close/>
                  <a:moveTo>
                    <a:pt x="4289" y="5586"/>
                  </a:moveTo>
                  <a:lnTo>
                    <a:pt x="3365" y="2987"/>
                  </a:lnTo>
                  <a:lnTo>
                    <a:pt x="4189" y="668"/>
                  </a:lnTo>
                  <a:lnTo>
                    <a:pt x="5938" y="5586"/>
                  </a:lnTo>
                  <a:lnTo>
                    <a:pt x="4289" y="5586"/>
                  </a:lnTo>
                  <a:close/>
                  <a:moveTo>
                    <a:pt x="3951" y="335"/>
                  </a:moveTo>
                  <a:lnTo>
                    <a:pt x="3187" y="2486"/>
                  </a:lnTo>
                  <a:lnTo>
                    <a:pt x="2422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B80BBAF-D4AA-4441-B1BC-7DDA1D61F0CF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70040" y="4930199"/>
              <a:ext cx="1651229" cy="1655998"/>
            </a:xfrm>
            <a:custGeom>
              <a:avLst/>
              <a:gdLst>
                <a:gd name="T0" fmla="*/ 5938 w 6106"/>
                <a:gd name="T1" fmla="*/ 2902 h 6100"/>
                <a:gd name="T2" fmla="*/ 3076 w 6106"/>
                <a:gd name="T3" fmla="*/ 2902 h 6100"/>
                <a:gd name="T4" fmla="*/ 2909 w 6106"/>
                <a:gd name="T5" fmla="*/ 3069 h 6100"/>
                <a:gd name="T6" fmla="*/ 2909 w 6106"/>
                <a:gd name="T7" fmla="*/ 3783 h 6100"/>
                <a:gd name="T8" fmla="*/ 2353 w 6106"/>
                <a:gd name="T9" fmla="*/ 2959 h 6100"/>
                <a:gd name="T10" fmla="*/ 2908 w 6106"/>
                <a:gd name="T11" fmla="*/ 2358 h 6100"/>
                <a:gd name="T12" fmla="*/ 3595 w 6106"/>
                <a:gd name="T13" fmla="*/ 2553 h 6100"/>
                <a:gd name="T14" fmla="*/ 3715 w 6106"/>
                <a:gd name="T15" fmla="*/ 2601 h 6100"/>
                <a:gd name="T16" fmla="*/ 3834 w 6106"/>
                <a:gd name="T17" fmla="*/ 2553 h 6100"/>
                <a:gd name="T18" fmla="*/ 5219 w 6106"/>
                <a:gd name="T19" fmla="*/ 1168 h 6100"/>
                <a:gd name="T20" fmla="*/ 5219 w 6106"/>
                <a:gd name="T21" fmla="*/ 931 h 6100"/>
                <a:gd name="T22" fmla="*/ 2905 w 6106"/>
                <a:gd name="T23" fmla="*/ 48 h 6100"/>
                <a:gd name="T24" fmla="*/ 942 w 6106"/>
                <a:gd name="T25" fmla="*/ 914 h 6100"/>
                <a:gd name="T26" fmla="*/ 56 w 6106"/>
                <a:gd name="T27" fmla="*/ 2868 h 6100"/>
                <a:gd name="T28" fmla="*/ 868 w 6106"/>
                <a:gd name="T29" fmla="*/ 5140 h 6100"/>
                <a:gd name="T30" fmla="*/ 3077 w 6106"/>
                <a:gd name="T31" fmla="*/ 6100 h 6100"/>
                <a:gd name="T32" fmla="*/ 6106 w 6106"/>
                <a:gd name="T33" fmla="*/ 3071 h 6100"/>
                <a:gd name="T34" fmla="*/ 5938 w 6106"/>
                <a:gd name="T35" fmla="*/ 2902 h 6100"/>
                <a:gd name="T36" fmla="*/ 3246 w 6106"/>
                <a:gd name="T37" fmla="*/ 5757 h 6100"/>
                <a:gd name="T38" fmla="*/ 3246 w 6106"/>
                <a:gd name="T39" fmla="*/ 3239 h 6100"/>
                <a:gd name="T40" fmla="*/ 5763 w 6106"/>
                <a:gd name="T41" fmla="*/ 3239 h 6100"/>
                <a:gd name="T42" fmla="*/ 4976 w 6106"/>
                <a:gd name="T43" fmla="*/ 4969 h 6100"/>
                <a:gd name="T44" fmla="*/ 3246 w 6106"/>
                <a:gd name="T45" fmla="*/ 5757 h 6100"/>
                <a:gd name="T46" fmla="*/ 2007 w 6106"/>
                <a:gd name="T47" fmla="*/ 3071 h 6100"/>
                <a:gd name="T48" fmla="*/ 2909 w 6106"/>
                <a:gd name="T49" fmla="*/ 4128 h 6100"/>
                <a:gd name="T50" fmla="*/ 2909 w 6106"/>
                <a:gd name="T51" fmla="*/ 5757 h 6100"/>
                <a:gd name="T52" fmla="*/ 1119 w 6106"/>
                <a:gd name="T53" fmla="*/ 4919 h 6100"/>
                <a:gd name="T54" fmla="*/ 387 w 6106"/>
                <a:gd name="T55" fmla="*/ 3071 h 6100"/>
                <a:gd name="T56" fmla="*/ 3077 w 6106"/>
                <a:gd name="T57" fmla="*/ 381 h 6100"/>
                <a:gd name="T58" fmla="*/ 4857 w 6106"/>
                <a:gd name="T59" fmla="*/ 1053 h 6100"/>
                <a:gd name="T60" fmla="*/ 3705 w 6106"/>
                <a:gd name="T61" fmla="*/ 2205 h 6100"/>
                <a:gd name="T62" fmla="*/ 3077 w 6106"/>
                <a:gd name="T63" fmla="*/ 2001 h 6100"/>
                <a:gd name="T64" fmla="*/ 2007 w 6106"/>
                <a:gd name="T65" fmla="*/ 3071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06" h="6100">
                  <a:moveTo>
                    <a:pt x="5938" y="2902"/>
                  </a:moveTo>
                  <a:lnTo>
                    <a:pt x="3076" y="2902"/>
                  </a:lnTo>
                  <a:cubicBezTo>
                    <a:pt x="2984" y="2902"/>
                    <a:pt x="2909" y="2977"/>
                    <a:pt x="2909" y="3069"/>
                  </a:cubicBezTo>
                  <a:lnTo>
                    <a:pt x="2909" y="3783"/>
                  </a:lnTo>
                  <a:cubicBezTo>
                    <a:pt x="2536" y="3696"/>
                    <a:pt x="2296" y="3347"/>
                    <a:pt x="2353" y="2959"/>
                  </a:cubicBezTo>
                  <a:cubicBezTo>
                    <a:pt x="2396" y="2666"/>
                    <a:pt x="2620" y="2423"/>
                    <a:pt x="2908" y="2358"/>
                  </a:cubicBezTo>
                  <a:cubicBezTo>
                    <a:pt x="3162" y="2301"/>
                    <a:pt x="3417" y="2375"/>
                    <a:pt x="3595" y="2553"/>
                  </a:cubicBezTo>
                  <a:cubicBezTo>
                    <a:pt x="3626" y="2584"/>
                    <a:pt x="3669" y="2601"/>
                    <a:pt x="3715" y="2601"/>
                  </a:cubicBezTo>
                  <a:cubicBezTo>
                    <a:pt x="3760" y="2601"/>
                    <a:pt x="3804" y="2584"/>
                    <a:pt x="3834" y="2553"/>
                  </a:cubicBezTo>
                  <a:lnTo>
                    <a:pt x="5219" y="1168"/>
                  </a:lnTo>
                  <a:cubicBezTo>
                    <a:pt x="5284" y="1103"/>
                    <a:pt x="5284" y="996"/>
                    <a:pt x="5219" y="931"/>
                  </a:cubicBezTo>
                  <a:cubicBezTo>
                    <a:pt x="4602" y="313"/>
                    <a:pt x="3780" y="0"/>
                    <a:pt x="2905" y="48"/>
                  </a:cubicBezTo>
                  <a:cubicBezTo>
                    <a:pt x="2162" y="89"/>
                    <a:pt x="1464" y="396"/>
                    <a:pt x="942" y="914"/>
                  </a:cubicBezTo>
                  <a:cubicBezTo>
                    <a:pt x="419" y="1431"/>
                    <a:pt x="105" y="2125"/>
                    <a:pt x="56" y="2868"/>
                  </a:cubicBezTo>
                  <a:cubicBezTo>
                    <a:pt x="0" y="3715"/>
                    <a:pt x="289" y="4522"/>
                    <a:pt x="868" y="5140"/>
                  </a:cubicBezTo>
                  <a:cubicBezTo>
                    <a:pt x="1439" y="5750"/>
                    <a:pt x="2244" y="6100"/>
                    <a:pt x="3077" y="6100"/>
                  </a:cubicBezTo>
                  <a:cubicBezTo>
                    <a:pt x="4747" y="6100"/>
                    <a:pt x="6106" y="4741"/>
                    <a:pt x="6106" y="3071"/>
                  </a:cubicBezTo>
                  <a:cubicBezTo>
                    <a:pt x="6106" y="2978"/>
                    <a:pt x="6031" y="2902"/>
                    <a:pt x="5938" y="2902"/>
                  </a:cubicBezTo>
                  <a:close/>
                  <a:moveTo>
                    <a:pt x="3246" y="5757"/>
                  </a:moveTo>
                  <a:lnTo>
                    <a:pt x="3246" y="3239"/>
                  </a:lnTo>
                  <a:lnTo>
                    <a:pt x="5763" y="3239"/>
                  </a:lnTo>
                  <a:cubicBezTo>
                    <a:pt x="5723" y="3888"/>
                    <a:pt x="5443" y="4502"/>
                    <a:pt x="4976" y="4969"/>
                  </a:cubicBezTo>
                  <a:cubicBezTo>
                    <a:pt x="4509" y="5437"/>
                    <a:pt x="3895" y="5716"/>
                    <a:pt x="3246" y="5757"/>
                  </a:cubicBezTo>
                  <a:close/>
                  <a:moveTo>
                    <a:pt x="2007" y="3071"/>
                  </a:moveTo>
                  <a:cubicBezTo>
                    <a:pt x="2007" y="3593"/>
                    <a:pt x="2394" y="4047"/>
                    <a:pt x="2909" y="4128"/>
                  </a:cubicBezTo>
                  <a:lnTo>
                    <a:pt x="2909" y="5757"/>
                  </a:lnTo>
                  <a:cubicBezTo>
                    <a:pt x="2224" y="5714"/>
                    <a:pt x="1588" y="5417"/>
                    <a:pt x="1119" y="4919"/>
                  </a:cubicBezTo>
                  <a:cubicBezTo>
                    <a:pt x="647" y="4419"/>
                    <a:pt x="387" y="3763"/>
                    <a:pt x="387" y="3071"/>
                  </a:cubicBezTo>
                  <a:cubicBezTo>
                    <a:pt x="387" y="1588"/>
                    <a:pt x="1594" y="381"/>
                    <a:pt x="3077" y="381"/>
                  </a:cubicBezTo>
                  <a:cubicBezTo>
                    <a:pt x="3734" y="381"/>
                    <a:pt x="4366" y="620"/>
                    <a:pt x="4857" y="1053"/>
                  </a:cubicBezTo>
                  <a:lnTo>
                    <a:pt x="3705" y="2205"/>
                  </a:lnTo>
                  <a:cubicBezTo>
                    <a:pt x="3523" y="2072"/>
                    <a:pt x="3306" y="2001"/>
                    <a:pt x="3077" y="2001"/>
                  </a:cubicBezTo>
                  <a:cubicBezTo>
                    <a:pt x="2487" y="2001"/>
                    <a:pt x="2007" y="2481"/>
                    <a:pt x="2007" y="30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</p:grpSp>
      <p:pic>
        <p:nvPicPr>
          <p:cNvPr id="5" name="Kuva 4">
            <a:extLst>
              <a:ext uri="{FF2B5EF4-FFF2-40B4-BE49-F238E27FC236}">
                <a16:creationId xmlns:a16="http://schemas.microsoft.com/office/drawing/2014/main" id="{7D885222-13C8-4FF6-87A5-D91ED231D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28" y="304801"/>
            <a:ext cx="1415626" cy="1415626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79AE59C4-E73D-4102-B4B3-058024D4E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2387600"/>
          </a:xfrm>
        </p:spPr>
        <p:txBody>
          <a:bodyPr anchor="t" anchorCtr="0"/>
          <a:lstStyle>
            <a:lvl1pPr algn="l">
              <a:defRPr sz="8000" spc="-25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1278A23C-670B-4F28-8D41-E51862CE8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97" y="3893868"/>
            <a:ext cx="9144000" cy="116276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89017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pinkki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5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52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pinkki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80400"/>
            <a:ext cx="5453157" cy="342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357551"/>
            <a:ext cx="6092756" cy="4130970"/>
          </a:xfrm>
          <a:prstGeom prst="rect">
            <a:avLst/>
          </a:prstGeom>
        </p:spPr>
      </p:pic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51F2F08A-5E5A-40C1-8F89-9D98D925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15481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pinkki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80400"/>
            <a:ext cx="5453157" cy="342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51F2F08A-5E5A-40C1-8F89-9D98D925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CA85952-405D-41D8-BD6D-B8507F280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6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03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pinkki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80400"/>
            <a:ext cx="5453157" cy="342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51F2F08A-5E5A-40C1-8F89-9D98D925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73DE88-0C8B-476E-BC13-BCF9FF572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5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63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sininen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357551"/>
            <a:ext cx="6092756" cy="41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62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sininen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6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4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sininen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5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1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sininen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80400"/>
            <a:ext cx="5453157" cy="342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FB9FDFF-46D5-4DA8-9BA9-EC4AB9AC9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357551"/>
            <a:ext cx="6092756" cy="4130970"/>
          </a:xfrm>
          <a:prstGeom prst="rect">
            <a:avLst/>
          </a:prstGeom>
        </p:spPr>
      </p:pic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51F2F08A-5E5A-40C1-8F89-9D98D925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83529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sininen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80400"/>
            <a:ext cx="5453157" cy="342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51F2F08A-5E5A-40C1-8F89-9D98D925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13A01E3-77C6-48A2-9A3E-375960AF96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6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10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sininen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EC30AB33-86DD-4274-BDAF-B55AF711F53D}"/>
              </a:ext>
            </a:extLst>
          </p:cNvPr>
          <p:cNvSpPr/>
          <p:nvPr userDrawn="1"/>
        </p:nvSpPr>
        <p:spPr>
          <a:xfrm>
            <a:off x="6099242" y="0"/>
            <a:ext cx="6092756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80400"/>
            <a:ext cx="5453157" cy="342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05F4A0-C10D-4239-AF24-370C37C5A6E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51F2F08A-5E5A-40C1-8F89-9D98D925D7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C23B71E-D001-4E74-A2AA-6FB0E2859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242" y="1403450"/>
            <a:ext cx="6092755" cy="4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5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88AB71-BA41-4A48-9737-987662F08B91}"/>
              </a:ext>
            </a:extLst>
          </p:cNvPr>
          <p:cNvGrpSpPr/>
          <p:nvPr userDrawn="1"/>
        </p:nvGrpSpPr>
        <p:grpSpPr>
          <a:xfrm>
            <a:off x="306616" y="5327279"/>
            <a:ext cx="6825704" cy="1258917"/>
            <a:chOff x="270040" y="4930199"/>
            <a:chExt cx="8978630" cy="165599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CAA94AF-D48B-45E3-A682-37DDA4721DA4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290490" y="4960004"/>
              <a:ext cx="1359134" cy="1607116"/>
            </a:xfrm>
            <a:custGeom>
              <a:avLst/>
              <a:gdLst>
                <a:gd name="T0" fmla="*/ 2064 w 5025"/>
                <a:gd name="T1" fmla="*/ 0 h 5921"/>
                <a:gd name="T2" fmla="*/ 168 w 5025"/>
                <a:gd name="T3" fmla="*/ 0 h 5921"/>
                <a:gd name="T4" fmla="*/ 0 w 5025"/>
                <a:gd name="T5" fmla="*/ 167 h 5921"/>
                <a:gd name="T6" fmla="*/ 0 w 5025"/>
                <a:gd name="T7" fmla="*/ 5753 h 5921"/>
                <a:gd name="T8" fmla="*/ 168 w 5025"/>
                <a:gd name="T9" fmla="*/ 5921 h 5921"/>
                <a:gd name="T10" fmla="*/ 2064 w 5025"/>
                <a:gd name="T11" fmla="*/ 5921 h 5921"/>
                <a:gd name="T12" fmla="*/ 5025 w 5025"/>
                <a:gd name="T13" fmla="*/ 2960 h 5921"/>
                <a:gd name="T14" fmla="*/ 2064 w 5025"/>
                <a:gd name="T15" fmla="*/ 0 h 5921"/>
                <a:gd name="T16" fmla="*/ 2232 w 5025"/>
                <a:gd name="T17" fmla="*/ 3654 h 5921"/>
                <a:gd name="T18" fmla="*/ 2232 w 5025"/>
                <a:gd name="T19" fmla="*/ 2266 h 5921"/>
                <a:gd name="T20" fmla="*/ 2779 w 5025"/>
                <a:gd name="T21" fmla="*/ 2960 h 5921"/>
                <a:gd name="T22" fmla="*/ 2232 w 5025"/>
                <a:gd name="T23" fmla="*/ 3654 h 5921"/>
                <a:gd name="T24" fmla="*/ 2232 w 5025"/>
                <a:gd name="T25" fmla="*/ 5580 h 5921"/>
                <a:gd name="T26" fmla="*/ 2232 w 5025"/>
                <a:gd name="T27" fmla="*/ 3998 h 5921"/>
                <a:gd name="T28" fmla="*/ 3115 w 5025"/>
                <a:gd name="T29" fmla="*/ 2960 h 5921"/>
                <a:gd name="T30" fmla="*/ 2232 w 5025"/>
                <a:gd name="T31" fmla="*/ 1923 h 5921"/>
                <a:gd name="T32" fmla="*/ 2232 w 5025"/>
                <a:gd name="T33" fmla="*/ 341 h 5921"/>
                <a:gd name="T34" fmla="*/ 3976 w 5025"/>
                <a:gd name="T35" fmla="*/ 1159 h 5921"/>
                <a:gd name="T36" fmla="*/ 4689 w 5025"/>
                <a:gd name="T37" fmla="*/ 2960 h 5921"/>
                <a:gd name="T38" fmla="*/ 3976 w 5025"/>
                <a:gd name="T39" fmla="*/ 4762 h 5921"/>
                <a:gd name="T40" fmla="*/ 2232 w 5025"/>
                <a:gd name="T41" fmla="*/ 5580 h 5921"/>
                <a:gd name="T42" fmla="*/ 1896 w 5025"/>
                <a:gd name="T43" fmla="*/ 5586 h 5921"/>
                <a:gd name="T44" fmla="*/ 336 w 5025"/>
                <a:gd name="T45" fmla="*/ 5586 h 5921"/>
                <a:gd name="T46" fmla="*/ 336 w 5025"/>
                <a:gd name="T47" fmla="*/ 335 h 5921"/>
                <a:gd name="T48" fmla="*/ 1896 w 5025"/>
                <a:gd name="T49" fmla="*/ 335 h 5921"/>
                <a:gd name="T50" fmla="*/ 1896 w 5025"/>
                <a:gd name="T51" fmla="*/ 5586 h 5921"/>
                <a:gd name="T52" fmla="*/ 1896 w 5025"/>
                <a:gd name="T53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25" h="5921">
                  <a:moveTo>
                    <a:pt x="2064" y="0"/>
                  </a:moveTo>
                  <a:lnTo>
                    <a:pt x="168" y="0"/>
                  </a:lnTo>
                  <a:cubicBezTo>
                    <a:pt x="75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2064" y="5921"/>
                  </a:lnTo>
                  <a:cubicBezTo>
                    <a:pt x="3697" y="5921"/>
                    <a:pt x="5025" y="4593"/>
                    <a:pt x="5025" y="2960"/>
                  </a:cubicBezTo>
                  <a:cubicBezTo>
                    <a:pt x="5025" y="1328"/>
                    <a:pt x="3697" y="0"/>
                    <a:pt x="2064" y="0"/>
                  </a:cubicBezTo>
                  <a:close/>
                  <a:moveTo>
                    <a:pt x="2232" y="3654"/>
                  </a:moveTo>
                  <a:lnTo>
                    <a:pt x="2232" y="2266"/>
                  </a:lnTo>
                  <a:cubicBezTo>
                    <a:pt x="2554" y="2344"/>
                    <a:pt x="2779" y="2628"/>
                    <a:pt x="2779" y="2960"/>
                  </a:cubicBezTo>
                  <a:cubicBezTo>
                    <a:pt x="2779" y="3293"/>
                    <a:pt x="2554" y="3577"/>
                    <a:pt x="2232" y="3654"/>
                  </a:cubicBezTo>
                  <a:close/>
                  <a:moveTo>
                    <a:pt x="2232" y="5580"/>
                  </a:moveTo>
                  <a:lnTo>
                    <a:pt x="2232" y="3998"/>
                  </a:lnTo>
                  <a:cubicBezTo>
                    <a:pt x="2736" y="3916"/>
                    <a:pt x="3115" y="3472"/>
                    <a:pt x="3115" y="2960"/>
                  </a:cubicBezTo>
                  <a:cubicBezTo>
                    <a:pt x="3115" y="2449"/>
                    <a:pt x="2736" y="2004"/>
                    <a:pt x="2232" y="1923"/>
                  </a:cubicBezTo>
                  <a:lnTo>
                    <a:pt x="2232" y="341"/>
                  </a:lnTo>
                  <a:cubicBezTo>
                    <a:pt x="2899" y="383"/>
                    <a:pt x="3518" y="673"/>
                    <a:pt x="3976" y="1159"/>
                  </a:cubicBezTo>
                  <a:cubicBezTo>
                    <a:pt x="4436" y="1647"/>
                    <a:pt x="4689" y="2287"/>
                    <a:pt x="4689" y="2960"/>
                  </a:cubicBezTo>
                  <a:cubicBezTo>
                    <a:pt x="4689" y="3634"/>
                    <a:pt x="4436" y="4274"/>
                    <a:pt x="3976" y="4762"/>
                  </a:cubicBezTo>
                  <a:cubicBezTo>
                    <a:pt x="3518" y="5248"/>
                    <a:pt x="2899" y="5538"/>
                    <a:pt x="2232" y="5580"/>
                  </a:cubicBezTo>
                  <a:close/>
                  <a:moveTo>
                    <a:pt x="1896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6" y="335"/>
                  </a:lnTo>
                  <a:lnTo>
                    <a:pt x="1896" y="5586"/>
                  </a:lnTo>
                  <a:close/>
                  <a:moveTo>
                    <a:pt x="1896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E5E473-D1DE-425E-9530-3E86FC86BF0F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11767" y="4960004"/>
              <a:ext cx="603265" cy="1607116"/>
            </a:xfrm>
            <a:custGeom>
              <a:avLst/>
              <a:gdLst>
                <a:gd name="T0" fmla="*/ 2065 w 2232"/>
                <a:gd name="T1" fmla="*/ 0 h 5921"/>
                <a:gd name="T2" fmla="*/ 168 w 2232"/>
                <a:gd name="T3" fmla="*/ 0 h 5921"/>
                <a:gd name="T4" fmla="*/ 0 w 2232"/>
                <a:gd name="T5" fmla="*/ 167 h 5921"/>
                <a:gd name="T6" fmla="*/ 0 w 2232"/>
                <a:gd name="T7" fmla="*/ 5753 h 5921"/>
                <a:gd name="T8" fmla="*/ 168 w 2232"/>
                <a:gd name="T9" fmla="*/ 5921 h 5921"/>
                <a:gd name="T10" fmla="*/ 2065 w 2232"/>
                <a:gd name="T11" fmla="*/ 5921 h 5921"/>
                <a:gd name="T12" fmla="*/ 2232 w 2232"/>
                <a:gd name="T13" fmla="*/ 5753 h 5921"/>
                <a:gd name="T14" fmla="*/ 2232 w 2232"/>
                <a:gd name="T15" fmla="*/ 167 h 5921"/>
                <a:gd name="T16" fmla="*/ 2065 w 2232"/>
                <a:gd name="T17" fmla="*/ 0 h 5921"/>
                <a:gd name="T18" fmla="*/ 1897 w 2232"/>
                <a:gd name="T19" fmla="*/ 5586 h 5921"/>
                <a:gd name="T20" fmla="*/ 336 w 2232"/>
                <a:gd name="T21" fmla="*/ 5586 h 5921"/>
                <a:gd name="T22" fmla="*/ 336 w 2232"/>
                <a:gd name="T23" fmla="*/ 335 h 5921"/>
                <a:gd name="T24" fmla="*/ 1897 w 2232"/>
                <a:gd name="T25" fmla="*/ 335 h 5921"/>
                <a:gd name="T26" fmla="*/ 1897 w 2232"/>
                <a:gd name="T27" fmla="*/ 5586 h 5921"/>
                <a:gd name="T28" fmla="*/ 1897 w 2232"/>
                <a:gd name="T29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2" h="5921">
                  <a:moveTo>
                    <a:pt x="2065" y="0"/>
                  </a:moveTo>
                  <a:lnTo>
                    <a:pt x="168" y="0"/>
                  </a:lnTo>
                  <a:cubicBezTo>
                    <a:pt x="76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6" y="5921"/>
                    <a:pt x="168" y="5921"/>
                  </a:cubicBezTo>
                  <a:lnTo>
                    <a:pt x="2065" y="5921"/>
                  </a:lnTo>
                  <a:cubicBezTo>
                    <a:pt x="2157" y="5921"/>
                    <a:pt x="2232" y="5846"/>
                    <a:pt x="2232" y="5753"/>
                  </a:cubicBezTo>
                  <a:lnTo>
                    <a:pt x="2232" y="167"/>
                  </a:lnTo>
                  <a:cubicBezTo>
                    <a:pt x="2232" y="75"/>
                    <a:pt x="2157" y="0"/>
                    <a:pt x="2065" y="0"/>
                  </a:cubicBezTo>
                  <a:close/>
                  <a:moveTo>
                    <a:pt x="1897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7" y="335"/>
                  </a:lnTo>
                  <a:lnTo>
                    <a:pt x="1897" y="5586"/>
                  </a:lnTo>
                  <a:close/>
                  <a:moveTo>
                    <a:pt x="1897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84F0F1F-0662-4F02-8FB9-495B9BEF9B4F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053605" y="4960004"/>
              <a:ext cx="1293562" cy="1607116"/>
            </a:xfrm>
            <a:custGeom>
              <a:avLst/>
              <a:gdLst>
                <a:gd name="T0" fmla="*/ 4737 w 4781"/>
                <a:gd name="T1" fmla="*/ 2509 h 5921"/>
                <a:gd name="T2" fmla="*/ 2155 w 4781"/>
                <a:gd name="T3" fmla="*/ 0 h 5921"/>
                <a:gd name="T4" fmla="*/ 168 w 4781"/>
                <a:gd name="T5" fmla="*/ 0 h 5921"/>
                <a:gd name="T6" fmla="*/ 0 w 4781"/>
                <a:gd name="T7" fmla="*/ 168 h 5921"/>
                <a:gd name="T8" fmla="*/ 0 w 4781"/>
                <a:gd name="T9" fmla="*/ 5753 h 5921"/>
                <a:gd name="T10" fmla="*/ 168 w 4781"/>
                <a:gd name="T11" fmla="*/ 5921 h 5921"/>
                <a:gd name="T12" fmla="*/ 4563 w 4781"/>
                <a:gd name="T13" fmla="*/ 5921 h 5921"/>
                <a:gd name="T14" fmla="*/ 4695 w 4781"/>
                <a:gd name="T15" fmla="*/ 5651 h 5921"/>
                <a:gd name="T16" fmla="*/ 3789 w 4781"/>
                <a:gd name="T17" fmla="*/ 4485 h 5921"/>
                <a:gd name="T18" fmla="*/ 4737 w 4781"/>
                <a:gd name="T19" fmla="*/ 2509 h 5921"/>
                <a:gd name="T20" fmla="*/ 336 w 4781"/>
                <a:gd name="T21" fmla="*/ 4683 h 5921"/>
                <a:gd name="T22" fmla="*/ 336 w 4781"/>
                <a:gd name="T23" fmla="*/ 594 h 5921"/>
                <a:gd name="T24" fmla="*/ 3300 w 4781"/>
                <a:gd name="T25" fmla="*/ 4404 h 5921"/>
                <a:gd name="T26" fmla="*/ 2155 w 4781"/>
                <a:gd name="T27" fmla="*/ 4683 h 5921"/>
                <a:gd name="T28" fmla="*/ 336 w 4781"/>
                <a:gd name="T29" fmla="*/ 4683 h 5921"/>
                <a:gd name="T30" fmla="*/ 3583 w 4781"/>
                <a:gd name="T31" fmla="*/ 4221 h 5921"/>
                <a:gd name="T32" fmla="*/ 560 w 4781"/>
                <a:gd name="T33" fmla="*/ 335 h 5921"/>
                <a:gd name="T34" fmla="*/ 2155 w 4781"/>
                <a:gd name="T35" fmla="*/ 335 h 5921"/>
                <a:gd name="T36" fmla="*/ 4401 w 4781"/>
                <a:gd name="T37" fmla="*/ 2509 h 5921"/>
                <a:gd name="T38" fmla="*/ 3583 w 4781"/>
                <a:gd name="T39" fmla="*/ 4221 h 5921"/>
                <a:gd name="T40" fmla="*/ 4219 w 4781"/>
                <a:gd name="T41" fmla="*/ 5586 h 5921"/>
                <a:gd name="T42" fmla="*/ 336 w 4781"/>
                <a:gd name="T43" fmla="*/ 5586 h 5921"/>
                <a:gd name="T44" fmla="*/ 336 w 4781"/>
                <a:gd name="T45" fmla="*/ 5019 h 5921"/>
                <a:gd name="T46" fmla="*/ 2155 w 4781"/>
                <a:gd name="T47" fmla="*/ 5019 h 5921"/>
                <a:gd name="T48" fmla="*/ 3509 w 4781"/>
                <a:gd name="T49" fmla="*/ 4673 h 5921"/>
                <a:gd name="T50" fmla="*/ 4219 w 4781"/>
                <a:gd name="T51" fmla="*/ 5586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81" h="5921">
                  <a:moveTo>
                    <a:pt x="4737" y="2509"/>
                  </a:moveTo>
                  <a:cubicBezTo>
                    <a:pt x="4737" y="1078"/>
                    <a:pt x="3627" y="0"/>
                    <a:pt x="2155" y="0"/>
                  </a:cubicBezTo>
                  <a:lnTo>
                    <a:pt x="168" y="0"/>
                  </a:lnTo>
                  <a:cubicBezTo>
                    <a:pt x="75" y="0"/>
                    <a:pt x="0" y="75"/>
                    <a:pt x="0" y="168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4563" y="5921"/>
                  </a:lnTo>
                  <a:cubicBezTo>
                    <a:pt x="4703" y="5921"/>
                    <a:pt x="4781" y="5761"/>
                    <a:pt x="4695" y="5651"/>
                  </a:cubicBezTo>
                  <a:lnTo>
                    <a:pt x="3789" y="4485"/>
                  </a:lnTo>
                  <a:cubicBezTo>
                    <a:pt x="4392" y="4020"/>
                    <a:pt x="4737" y="3300"/>
                    <a:pt x="4737" y="2509"/>
                  </a:cubicBezTo>
                  <a:close/>
                  <a:moveTo>
                    <a:pt x="336" y="4683"/>
                  </a:moveTo>
                  <a:lnTo>
                    <a:pt x="336" y="594"/>
                  </a:lnTo>
                  <a:lnTo>
                    <a:pt x="3300" y="4404"/>
                  </a:lnTo>
                  <a:cubicBezTo>
                    <a:pt x="2961" y="4589"/>
                    <a:pt x="2576" y="4683"/>
                    <a:pt x="2155" y="4683"/>
                  </a:cubicBezTo>
                  <a:lnTo>
                    <a:pt x="336" y="4683"/>
                  </a:lnTo>
                  <a:close/>
                  <a:moveTo>
                    <a:pt x="3583" y="4221"/>
                  </a:moveTo>
                  <a:lnTo>
                    <a:pt x="560" y="335"/>
                  </a:lnTo>
                  <a:lnTo>
                    <a:pt x="2155" y="335"/>
                  </a:lnTo>
                  <a:cubicBezTo>
                    <a:pt x="3457" y="335"/>
                    <a:pt x="4401" y="1250"/>
                    <a:pt x="4401" y="2509"/>
                  </a:cubicBezTo>
                  <a:cubicBezTo>
                    <a:pt x="4401" y="3196"/>
                    <a:pt x="4103" y="3819"/>
                    <a:pt x="3583" y="4221"/>
                  </a:cubicBezTo>
                  <a:close/>
                  <a:moveTo>
                    <a:pt x="4219" y="5586"/>
                  </a:moveTo>
                  <a:lnTo>
                    <a:pt x="336" y="5586"/>
                  </a:lnTo>
                  <a:lnTo>
                    <a:pt x="336" y="5019"/>
                  </a:lnTo>
                  <a:lnTo>
                    <a:pt x="2155" y="5019"/>
                  </a:lnTo>
                  <a:cubicBezTo>
                    <a:pt x="2646" y="5019"/>
                    <a:pt x="3114" y="4899"/>
                    <a:pt x="3509" y="4673"/>
                  </a:cubicBezTo>
                  <a:lnTo>
                    <a:pt x="4219" y="55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CB241F3-100B-450F-A2F3-D3F0D4C58F41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7530677" y="4960004"/>
              <a:ext cx="1717993" cy="1607116"/>
            </a:xfrm>
            <a:custGeom>
              <a:avLst/>
              <a:gdLst>
                <a:gd name="T0" fmla="*/ 6334 w 6352"/>
                <a:gd name="T1" fmla="*/ 5698 h 5921"/>
                <a:gd name="T2" fmla="*/ 4347 w 6352"/>
                <a:gd name="T3" fmla="*/ 111 h 5921"/>
                <a:gd name="T4" fmla="*/ 4189 w 6352"/>
                <a:gd name="T5" fmla="*/ 0 h 5921"/>
                <a:gd name="T6" fmla="*/ 2183 w 6352"/>
                <a:gd name="T7" fmla="*/ 0 h 5921"/>
                <a:gd name="T8" fmla="*/ 2025 w 6352"/>
                <a:gd name="T9" fmla="*/ 111 h 5921"/>
                <a:gd name="T10" fmla="*/ 38 w 6352"/>
                <a:gd name="T11" fmla="*/ 5698 h 5921"/>
                <a:gd name="T12" fmla="*/ 196 w 6352"/>
                <a:gd name="T13" fmla="*/ 5921 h 5921"/>
                <a:gd name="T14" fmla="*/ 2202 w 6352"/>
                <a:gd name="T15" fmla="*/ 5921 h 5921"/>
                <a:gd name="T16" fmla="*/ 2360 w 6352"/>
                <a:gd name="T17" fmla="*/ 5810 h 5921"/>
                <a:gd name="T18" fmla="*/ 3186 w 6352"/>
                <a:gd name="T19" fmla="*/ 3488 h 5921"/>
                <a:gd name="T20" fmla="*/ 4011 w 6352"/>
                <a:gd name="T21" fmla="*/ 5810 h 5921"/>
                <a:gd name="T22" fmla="*/ 4169 w 6352"/>
                <a:gd name="T23" fmla="*/ 5921 h 5921"/>
                <a:gd name="T24" fmla="*/ 6176 w 6352"/>
                <a:gd name="T25" fmla="*/ 5921 h 5921"/>
                <a:gd name="T26" fmla="*/ 6313 w 6352"/>
                <a:gd name="T27" fmla="*/ 5851 h 5921"/>
                <a:gd name="T28" fmla="*/ 6334 w 6352"/>
                <a:gd name="T29" fmla="*/ 5698 h 5921"/>
                <a:gd name="T30" fmla="*/ 434 w 6352"/>
                <a:gd name="T31" fmla="*/ 5586 h 5921"/>
                <a:gd name="T32" fmla="*/ 2183 w 6352"/>
                <a:gd name="T33" fmla="*/ 668 h 5921"/>
                <a:gd name="T34" fmla="*/ 3008 w 6352"/>
                <a:gd name="T35" fmla="*/ 2987 h 5921"/>
                <a:gd name="T36" fmla="*/ 2084 w 6352"/>
                <a:gd name="T37" fmla="*/ 5586 h 5921"/>
                <a:gd name="T38" fmla="*/ 434 w 6352"/>
                <a:gd name="T39" fmla="*/ 5586 h 5921"/>
                <a:gd name="T40" fmla="*/ 5937 w 6352"/>
                <a:gd name="T41" fmla="*/ 5586 h 5921"/>
                <a:gd name="T42" fmla="*/ 4288 w 6352"/>
                <a:gd name="T43" fmla="*/ 5586 h 5921"/>
                <a:gd name="T44" fmla="*/ 3364 w 6352"/>
                <a:gd name="T45" fmla="*/ 2987 h 5921"/>
                <a:gd name="T46" fmla="*/ 4189 w 6352"/>
                <a:gd name="T47" fmla="*/ 668 h 5921"/>
                <a:gd name="T48" fmla="*/ 5937 w 6352"/>
                <a:gd name="T49" fmla="*/ 5586 h 5921"/>
                <a:gd name="T50" fmla="*/ 3951 w 6352"/>
                <a:gd name="T51" fmla="*/ 335 h 5921"/>
                <a:gd name="T52" fmla="*/ 3186 w 6352"/>
                <a:gd name="T53" fmla="*/ 2486 h 5921"/>
                <a:gd name="T54" fmla="*/ 2421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6334" y="5698"/>
                  </a:moveTo>
                  <a:lnTo>
                    <a:pt x="4347" y="111"/>
                  </a:lnTo>
                  <a:cubicBezTo>
                    <a:pt x="4323" y="44"/>
                    <a:pt x="4260" y="0"/>
                    <a:pt x="4189" y="0"/>
                  </a:cubicBezTo>
                  <a:lnTo>
                    <a:pt x="2183" y="0"/>
                  </a:lnTo>
                  <a:cubicBezTo>
                    <a:pt x="2112" y="0"/>
                    <a:pt x="2049" y="44"/>
                    <a:pt x="2025" y="111"/>
                  </a:cubicBezTo>
                  <a:lnTo>
                    <a:pt x="38" y="5698"/>
                  </a:lnTo>
                  <a:cubicBezTo>
                    <a:pt x="0" y="5807"/>
                    <a:pt x="80" y="5921"/>
                    <a:pt x="196" y="5921"/>
                  </a:cubicBezTo>
                  <a:lnTo>
                    <a:pt x="2202" y="5921"/>
                  </a:lnTo>
                  <a:cubicBezTo>
                    <a:pt x="2273" y="5921"/>
                    <a:pt x="2337" y="5877"/>
                    <a:pt x="2360" y="5810"/>
                  </a:cubicBezTo>
                  <a:lnTo>
                    <a:pt x="3186" y="3488"/>
                  </a:lnTo>
                  <a:lnTo>
                    <a:pt x="4011" y="5810"/>
                  </a:lnTo>
                  <a:cubicBezTo>
                    <a:pt x="4035" y="5877"/>
                    <a:pt x="4098" y="5921"/>
                    <a:pt x="4169" y="5921"/>
                  </a:cubicBezTo>
                  <a:lnTo>
                    <a:pt x="6176" y="5921"/>
                  </a:lnTo>
                  <a:cubicBezTo>
                    <a:pt x="6230" y="5921"/>
                    <a:pt x="6281" y="5895"/>
                    <a:pt x="6313" y="5851"/>
                  </a:cubicBezTo>
                  <a:cubicBezTo>
                    <a:pt x="6344" y="5806"/>
                    <a:pt x="6352" y="5749"/>
                    <a:pt x="6334" y="5698"/>
                  </a:cubicBezTo>
                  <a:close/>
                  <a:moveTo>
                    <a:pt x="434" y="5586"/>
                  </a:moveTo>
                  <a:lnTo>
                    <a:pt x="2183" y="668"/>
                  </a:lnTo>
                  <a:lnTo>
                    <a:pt x="3008" y="2987"/>
                  </a:lnTo>
                  <a:lnTo>
                    <a:pt x="2084" y="5586"/>
                  </a:lnTo>
                  <a:lnTo>
                    <a:pt x="434" y="5586"/>
                  </a:lnTo>
                  <a:close/>
                  <a:moveTo>
                    <a:pt x="5937" y="5586"/>
                  </a:moveTo>
                  <a:lnTo>
                    <a:pt x="4288" y="5586"/>
                  </a:lnTo>
                  <a:lnTo>
                    <a:pt x="3364" y="2987"/>
                  </a:lnTo>
                  <a:lnTo>
                    <a:pt x="4189" y="668"/>
                  </a:lnTo>
                  <a:lnTo>
                    <a:pt x="5937" y="5586"/>
                  </a:lnTo>
                  <a:close/>
                  <a:moveTo>
                    <a:pt x="3951" y="335"/>
                  </a:moveTo>
                  <a:lnTo>
                    <a:pt x="3186" y="2486"/>
                  </a:lnTo>
                  <a:lnTo>
                    <a:pt x="2421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3C26F7B-D857-46B7-A882-E7641266B2DB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50890" y="4960004"/>
              <a:ext cx="1717993" cy="1607116"/>
            </a:xfrm>
            <a:custGeom>
              <a:avLst/>
              <a:gdLst>
                <a:gd name="T0" fmla="*/ 4347 w 6352"/>
                <a:gd name="T1" fmla="*/ 111 h 5921"/>
                <a:gd name="T2" fmla="*/ 4189 w 6352"/>
                <a:gd name="T3" fmla="*/ 0 h 5921"/>
                <a:gd name="T4" fmla="*/ 2184 w 6352"/>
                <a:gd name="T5" fmla="*/ 0 h 5921"/>
                <a:gd name="T6" fmla="*/ 2026 w 6352"/>
                <a:gd name="T7" fmla="*/ 111 h 5921"/>
                <a:gd name="T8" fmla="*/ 39 w 6352"/>
                <a:gd name="T9" fmla="*/ 5698 h 5921"/>
                <a:gd name="T10" fmla="*/ 197 w 6352"/>
                <a:gd name="T11" fmla="*/ 5921 h 5921"/>
                <a:gd name="T12" fmla="*/ 2203 w 6352"/>
                <a:gd name="T13" fmla="*/ 5921 h 5921"/>
                <a:gd name="T14" fmla="*/ 2361 w 6352"/>
                <a:gd name="T15" fmla="*/ 5810 h 5921"/>
                <a:gd name="T16" fmla="*/ 3187 w 6352"/>
                <a:gd name="T17" fmla="*/ 3488 h 5921"/>
                <a:gd name="T18" fmla="*/ 4012 w 6352"/>
                <a:gd name="T19" fmla="*/ 5810 h 5921"/>
                <a:gd name="T20" fmla="*/ 4170 w 6352"/>
                <a:gd name="T21" fmla="*/ 5921 h 5921"/>
                <a:gd name="T22" fmla="*/ 6177 w 6352"/>
                <a:gd name="T23" fmla="*/ 5921 h 5921"/>
                <a:gd name="T24" fmla="*/ 6313 w 6352"/>
                <a:gd name="T25" fmla="*/ 5851 h 5921"/>
                <a:gd name="T26" fmla="*/ 6334 w 6352"/>
                <a:gd name="T27" fmla="*/ 5698 h 5921"/>
                <a:gd name="T28" fmla="*/ 4347 w 6352"/>
                <a:gd name="T29" fmla="*/ 111 h 5921"/>
                <a:gd name="T30" fmla="*/ 3008 w 6352"/>
                <a:gd name="T31" fmla="*/ 2987 h 5921"/>
                <a:gd name="T32" fmla="*/ 2084 w 6352"/>
                <a:gd name="T33" fmla="*/ 5586 h 5921"/>
                <a:gd name="T34" fmla="*/ 435 w 6352"/>
                <a:gd name="T35" fmla="*/ 5586 h 5921"/>
                <a:gd name="T36" fmla="*/ 2184 w 6352"/>
                <a:gd name="T37" fmla="*/ 668 h 5921"/>
                <a:gd name="T38" fmla="*/ 3008 w 6352"/>
                <a:gd name="T39" fmla="*/ 2987 h 5921"/>
                <a:gd name="T40" fmla="*/ 4289 w 6352"/>
                <a:gd name="T41" fmla="*/ 5586 h 5921"/>
                <a:gd name="T42" fmla="*/ 3365 w 6352"/>
                <a:gd name="T43" fmla="*/ 2987 h 5921"/>
                <a:gd name="T44" fmla="*/ 4189 w 6352"/>
                <a:gd name="T45" fmla="*/ 668 h 5921"/>
                <a:gd name="T46" fmla="*/ 5938 w 6352"/>
                <a:gd name="T47" fmla="*/ 5586 h 5921"/>
                <a:gd name="T48" fmla="*/ 4289 w 6352"/>
                <a:gd name="T49" fmla="*/ 5586 h 5921"/>
                <a:gd name="T50" fmla="*/ 3951 w 6352"/>
                <a:gd name="T51" fmla="*/ 335 h 5921"/>
                <a:gd name="T52" fmla="*/ 3187 w 6352"/>
                <a:gd name="T53" fmla="*/ 2486 h 5921"/>
                <a:gd name="T54" fmla="*/ 2422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4347" y="111"/>
                  </a:moveTo>
                  <a:cubicBezTo>
                    <a:pt x="4324" y="44"/>
                    <a:pt x="4260" y="0"/>
                    <a:pt x="4189" y="0"/>
                  </a:cubicBezTo>
                  <a:lnTo>
                    <a:pt x="2184" y="0"/>
                  </a:lnTo>
                  <a:cubicBezTo>
                    <a:pt x="2113" y="0"/>
                    <a:pt x="2049" y="44"/>
                    <a:pt x="2026" y="111"/>
                  </a:cubicBezTo>
                  <a:lnTo>
                    <a:pt x="39" y="5698"/>
                  </a:lnTo>
                  <a:cubicBezTo>
                    <a:pt x="0" y="5807"/>
                    <a:pt x="81" y="5921"/>
                    <a:pt x="197" y="5921"/>
                  </a:cubicBezTo>
                  <a:lnTo>
                    <a:pt x="2203" y="5921"/>
                  </a:lnTo>
                  <a:cubicBezTo>
                    <a:pt x="2274" y="5921"/>
                    <a:pt x="2337" y="5877"/>
                    <a:pt x="2361" y="5810"/>
                  </a:cubicBezTo>
                  <a:lnTo>
                    <a:pt x="3187" y="3488"/>
                  </a:lnTo>
                  <a:lnTo>
                    <a:pt x="4012" y="5810"/>
                  </a:lnTo>
                  <a:cubicBezTo>
                    <a:pt x="4036" y="5877"/>
                    <a:pt x="4099" y="5921"/>
                    <a:pt x="4170" y="5921"/>
                  </a:cubicBezTo>
                  <a:lnTo>
                    <a:pt x="6177" y="5921"/>
                  </a:lnTo>
                  <a:cubicBezTo>
                    <a:pt x="6231" y="5921"/>
                    <a:pt x="6282" y="5895"/>
                    <a:pt x="6313" y="5851"/>
                  </a:cubicBezTo>
                  <a:cubicBezTo>
                    <a:pt x="6345" y="5806"/>
                    <a:pt x="6352" y="5749"/>
                    <a:pt x="6334" y="5698"/>
                  </a:cubicBezTo>
                  <a:lnTo>
                    <a:pt x="4347" y="111"/>
                  </a:lnTo>
                  <a:close/>
                  <a:moveTo>
                    <a:pt x="3008" y="2987"/>
                  </a:moveTo>
                  <a:lnTo>
                    <a:pt x="2084" y="5586"/>
                  </a:lnTo>
                  <a:lnTo>
                    <a:pt x="435" y="5586"/>
                  </a:lnTo>
                  <a:lnTo>
                    <a:pt x="2184" y="668"/>
                  </a:lnTo>
                  <a:lnTo>
                    <a:pt x="3008" y="2987"/>
                  </a:lnTo>
                  <a:close/>
                  <a:moveTo>
                    <a:pt x="4289" y="5586"/>
                  </a:moveTo>
                  <a:lnTo>
                    <a:pt x="3365" y="2987"/>
                  </a:lnTo>
                  <a:lnTo>
                    <a:pt x="4189" y="668"/>
                  </a:lnTo>
                  <a:lnTo>
                    <a:pt x="5938" y="5586"/>
                  </a:lnTo>
                  <a:lnTo>
                    <a:pt x="4289" y="5586"/>
                  </a:lnTo>
                  <a:close/>
                  <a:moveTo>
                    <a:pt x="3951" y="335"/>
                  </a:moveTo>
                  <a:lnTo>
                    <a:pt x="3187" y="2486"/>
                  </a:lnTo>
                  <a:lnTo>
                    <a:pt x="2422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45EBEBC-42E5-4C55-A448-2052B194329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70040" y="4930199"/>
              <a:ext cx="1651229" cy="1655998"/>
            </a:xfrm>
            <a:custGeom>
              <a:avLst/>
              <a:gdLst>
                <a:gd name="T0" fmla="*/ 5938 w 6106"/>
                <a:gd name="T1" fmla="*/ 2902 h 6100"/>
                <a:gd name="T2" fmla="*/ 3076 w 6106"/>
                <a:gd name="T3" fmla="*/ 2902 h 6100"/>
                <a:gd name="T4" fmla="*/ 2909 w 6106"/>
                <a:gd name="T5" fmla="*/ 3069 h 6100"/>
                <a:gd name="T6" fmla="*/ 2909 w 6106"/>
                <a:gd name="T7" fmla="*/ 3783 h 6100"/>
                <a:gd name="T8" fmla="*/ 2353 w 6106"/>
                <a:gd name="T9" fmla="*/ 2959 h 6100"/>
                <a:gd name="T10" fmla="*/ 2908 w 6106"/>
                <a:gd name="T11" fmla="*/ 2358 h 6100"/>
                <a:gd name="T12" fmla="*/ 3595 w 6106"/>
                <a:gd name="T13" fmla="*/ 2553 h 6100"/>
                <a:gd name="T14" fmla="*/ 3715 w 6106"/>
                <a:gd name="T15" fmla="*/ 2601 h 6100"/>
                <a:gd name="T16" fmla="*/ 3834 w 6106"/>
                <a:gd name="T17" fmla="*/ 2553 h 6100"/>
                <a:gd name="T18" fmla="*/ 5219 w 6106"/>
                <a:gd name="T19" fmla="*/ 1168 h 6100"/>
                <a:gd name="T20" fmla="*/ 5219 w 6106"/>
                <a:gd name="T21" fmla="*/ 931 h 6100"/>
                <a:gd name="T22" fmla="*/ 2905 w 6106"/>
                <a:gd name="T23" fmla="*/ 48 h 6100"/>
                <a:gd name="T24" fmla="*/ 942 w 6106"/>
                <a:gd name="T25" fmla="*/ 914 h 6100"/>
                <a:gd name="T26" fmla="*/ 56 w 6106"/>
                <a:gd name="T27" fmla="*/ 2868 h 6100"/>
                <a:gd name="T28" fmla="*/ 868 w 6106"/>
                <a:gd name="T29" fmla="*/ 5140 h 6100"/>
                <a:gd name="T30" fmla="*/ 3077 w 6106"/>
                <a:gd name="T31" fmla="*/ 6100 h 6100"/>
                <a:gd name="T32" fmla="*/ 6106 w 6106"/>
                <a:gd name="T33" fmla="*/ 3071 h 6100"/>
                <a:gd name="T34" fmla="*/ 5938 w 6106"/>
                <a:gd name="T35" fmla="*/ 2902 h 6100"/>
                <a:gd name="T36" fmla="*/ 3246 w 6106"/>
                <a:gd name="T37" fmla="*/ 5757 h 6100"/>
                <a:gd name="T38" fmla="*/ 3246 w 6106"/>
                <a:gd name="T39" fmla="*/ 3239 h 6100"/>
                <a:gd name="T40" fmla="*/ 5763 w 6106"/>
                <a:gd name="T41" fmla="*/ 3239 h 6100"/>
                <a:gd name="T42" fmla="*/ 4976 w 6106"/>
                <a:gd name="T43" fmla="*/ 4969 h 6100"/>
                <a:gd name="T44" fmla="*/ 3246 w 6106"/>
                <a:gd name="T45" fmla="*/ 5757 h 6100"/>
                <a:gd name="T46" fmla="*/ 2007 w 6106"/>
                <a:gd name="T47" fmla="*/ 3071 h 6100"/>
                <a:gd name="T48" fmla="*/ 2909 w 6106"/>
                <a:gd name="T49" fmla="*/ 4128 h 6100"/>
                <a:gd name="T50" fmla="*/ 2909 w 6106"/>
                <a:gd name="T51" fmla="*/ 5757 h 6100"/>
                <a:gd name="T52" fmla="*/ 1119 w 6106"/>
                <a:gd name="T53" fmla="*/ 4919 h 6100"/>
                <a:gd name="T54" fmla="*/ 387 w 6106"/>
                <a:gd name="T55" fmla="*/ 3071 h 6100"/>
                <a:gd name="T56" fmla="*/ 3077 w 6106"/>
                <a:gd name="T57" fmla="*/ 381 h 6100"/>
                <a:gd name="T58" fmla="*/ 4857 w 6106"/>
                <a:gd name="T59" fmla="*/ 1053 h 6100"/>
                <a:gd name="T60" fmla="*/ 3705 w 6106"/>
                <a:gd name="T61" fmla="*/ 2205 h 6100"/>
                <a:gd name="T62" fmla="*/ 3077 w 6106"/>
                <a:gd name="T63" fmla="*/ 2001 h 6100"/>
                <a:gd name="T64" fmla="*/ 2007 w 6106"/>
                <a:gd name="T65" fmla="*/ 3071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06" h="6100">
                  <a:moveTo>
                    <a:pt x="5938" y="2902"/>
                  </a:moveTo>
                  <a:lnTo>
                    <a:pt x="3076" y="2902"/>
                  </a:lnTo>
                  <a:cubicBezTo>
                    <a:pt x="2984" y="2902"/>
                    <a:pt x="2909" y="2977"/>
                    <a:pt x="2909" y="3069"/>
                  </a:cubicBezTo>
                  <a:lnTo>
                    <a:pt x="2909" y="3783"/>
                  </a:lnTo>
                  <a:cubicBezTo>
                    <a:pt x="2536" y="3696"/>
                    <a:pt x="2296" y="3347"/>
                    <a:pt x="2353" y="2959"/>
                  </a:cubicBezTo>
                  <a:cubicBezTo>
                    <a:pt x="2396" y="2666"/>
                    <a:pt x="2620" y="2423"/>
                    <a:pt x="2908" y="2358"/>
                  </a:cubicBezTo>
                  <a:cubicBezTo>
                    <a:pt x="3162" y="2301"/>
                    <a:pt x="3417" y="2375"/>
                    <a:pt x="3595" y="2553"/>
                  </a:cubicBezTo>
                  <a:cubicBezTo>
                    <a:pt x="3626" y="2584"/>
                    <a:pt x="3669" y="2601"/>
                    <a:pt x="3715" y="2601"/>
                  </a:cubicBezTo>
                  <a:cubicBezTo>
                    <a:pt x="3760" y="2601"/>
                    <a:pt x="3804" y="2584"/>
                    <a:pt x="3834" y="2553"/>
                  </a:cubicBezTo>
                  <a:lnTo>
                    <a:pt x="5219" y="1168"/>
                  </a:lnTo>
                  <a:cubicBezTo>
                    <a:pt x="5284" y="1103"/>
                    <a:pt x="5284" y="996"/>
                    <a:pt x="5219" y="931"/>
                  </a:cubicBezTo>
                  <a:cubicBezTo>
                    <a:pt x="4602" y="313"/>
                    <a:pt x="3780" y="0"/>
                    <a:pt x="2905" y="48"/>
                  </a:cubicBezTo>
                  <a:cubicBezTo>
                    <a:pt x="2162" y="89"/>
                    <a:pt x="1464" y="396"/>
                    <a:pt x="942" y="914"/>
                  </a:cubicBezTo>
                  <a:cubicBezTo>
                    <a:pt x="419" y="1431"/>
                    <a:pt x="105" y="2125"/>
                    <a:pt x="56" y="2868"/>
                  </a:cubicBezTo>
                  <a:cubicBezTo>
                    <a:pt x="0" y="3715"/>
                    <a:pt x="289" y="4522"/>
                    <a:pt x="868" y="5140"/>
                  </a:cubicBezTo>
                  <a:cubicBezTo>
                    <a:pt x="1439" y="5750"/>
                    <a:pt x="2244" y="6100"/>
                    <a:pt x="3077" y="6100"/>
                  </a:cubicBezTo>
                  <a:cubicBezTo>
                    <a:pt x="4747" y="6100"/>
                    <a:pt x="6106" y="4741"/>
                    <a:pt x="6106" y="3071"/>
                  </a:cubicBezTo>
                  <a:cubicBezTo>
                    <a:pt x="6106" y="2978"/>
                    <a:pt x="6031" y="2902"/>
                    <a:pt x="5938" y="2902"/>
                  </a:cubicBezTo>
                  <a:close/>
                  <a:moveTo>
                    <a:pt x="3246" y="5757"/>
                  </a:moveTo>
                  <a:lnTo>
                    <a:pt x="3246" y="3239"/>
                  </a:lnTo>
                  <a:lnTo>
                    <a:pt x="5763" y="3239"/>
                  </a:lnTo>
                  <a:cubicBezTo>
                    <a:pt x="5723" y="3888"/>
                    <a:pt x="5443" y="4502"/>
                    <a:pt x="4976" y="4969"/>
                  </a:cubicBezTo>
                  <a:cubicBezTo>
                    <a:pt x="4509" y="5437"/>
                    <a:pt x="3895" y="5716"/>
                    <a:pt x="3246" y="5757"/>
                  </a:cubicBezTo>
                  <a:close/>
                  <a:moveTo>
                    <a:pt x="2007" y="3071"/>
                  </a:moveTo>
                  <a:cubicBezTo>
                    <a:pt x="2007" y="3593"/>
                    <a:pt x="2394" y="4047"/>
                    <a:pt x="2909" y="4128"/>
                  </a:cubicBezTo>
                  <a:lnTo>
                    <a:pt x="2909" y="5757"/>
                  </a:lnTo>
                  <a:cubicBezTo>
                    <a:pt x="2224" y="5714"/>
                    <a:pt x="1588" y="5417"/>
                    <a:pt x="1119" y="4919"/>
                  </a:cubicBezTo>
                  <a:cubicBezTo>
                    <a:pt x="647" y="4419"/>
                    <a:pt x="387" y="3763"/>
                    <a:pt x="387" y="3071"/>
                  </a:cubicBezTo>
                  <a:cubicBezTo>
                    <a:pt x="387" y="1588"/>
                    <a:pt x="1594" y="381"/>
                    <a:pt x="3077" y="381"/>
                  </a:cubicBezTo>
                  <a:cubicBezTo>
                    <a:pt x="3734" y="381"/>
                    <a:pt x="4366" y="620"/>
                    <a:pt x="4857" y="1053"/>
                  </a:cubicBezTo>
                  <a:lnTo>
                    <a:pt x="3705" y="2205"/>
                  </a:lnTo>
                  <a:cubicBezTo>
                    <a:pt x="3523" y="2072"/>
                    <a:pt x="3306" y="2001"/>
                    <a:pt x="3077" y="2001"/>
                  </a:cubicBezTo>
                  <a:cubicBezTo>
                    <a:pt x="2487" y="2001"/>
                    <a:pt x="2007" y="2481"/>
                    <a:pt x="2007" y="30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  <p:sp>
        <p:nvSpPr>
          <p:cNvPr id="12" name="Otsikko 1">
            <a:extLst>
              <a:ext uri="{FF2B5EF4-FFF2-40B4-BE49-F238E27FC236}">
                <a16:creationId xmlns:a16="http://schemas.microsoft.com/office/drawing/2014/main" id="{8AFB5E53-6844-4985-BF69-B19C98578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2387600"/>
          </a:xfrm>
        </p:spPr>
        <p:txBody>
          <a:bodyPr anchor="t" anchorCtr="0"/>
          <a:lstStyle>
            <a:lvl1pPr algn="l">
              <a:defRPr sz="8000" spc="-25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14" name="Alaotsikko 2">
            <a:extLst>
              <a:ext uri="{FF2B5EF4-FFF2-40B4-BE49-F238E27FC236}">
                <a16:creationId xmlns:a16="http://schemas.microsoft.com/office/drawing/2014/main" id="{968BD635-4DF4-4F9F-A386-A725C9631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97" y="3893868"/>
            <a:ext cx="9144000" cy="116276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663123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EEEF-CC5F-48FC-8633-FE8D74B3BCA8}" type="datetime1">
              <a:rPr lang="fi-FI" smtClean="0"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BDFB-8254-439D-B50E-26FB56F108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419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pinkki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0375DCB-4B59-4E1F-AA1D-1D511A683B7A}" type="datetime1">
              <a:rPr lang="fi-FI" smtClean="0"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ruutu 4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</p:spTree>
    <p:extLst>
      <p:ext uri="{BB962C8B-B14F-4D97-AF65-F5344CB8AC3E}">
        <p14:creationId xmlns:p14="http://schemas.microsoft.com/office/powerpoint/2010/main" val="378011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sininen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04DDEE-585B-4396-B37C-6E2BC080E4F9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ruutu 4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</p:spTree>
    <p:extLst>
      <p:ext uri="{BB962C8B-B14F-4D97-AF65-F5344CB8AC3E}">
        <p14:creationId xmlns:p14="http://schemas.microsoft.com/office/powerpoint/2010/main" val="4173824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pinkki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6B4107-0D1E-4D7F-BE60-5565EC1F3077}" type="datetime1">
              <a:rPr lang="fi-FI" smtClean="0"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1" y="1388986"/>
            <a:ext cx="10135819" cy="40800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pinkki ENG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6B4107-0D1E-4D7F-BE60-5565EC1F3077}" type="datetime1">
              <a:rPr lang="fi-FI" smtClean="0"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2" y="1388986"/>
            <a:ext cx="10135817" cy="40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55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pinkki 2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6B4107-0D1E-4D7F-BE60-5565EC1F3077}" type="datetime1">
              <a:rPr lang="fi-FI" smtClean="0"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1020287-BE8A-4A49-B89B-008E9B14B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28" y="304801"/>
            <a:ext cx="1415626" cy="141562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1" y="1388986"/>
            <a:ext cx="10135819" cy="40800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pinkki 2 ENG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6B4107-0D1E-4D7F-BE60-5565EC1F3077}" type="datetime1">
              <a:rPr lang="fi-FI" smtClean="0"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1020287-BE8A-4A49-B89B-008E9B14B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28" y="304801"/>
            <a:ext cx="1415626" cy="1415626"/>
          </a:xfrm>
          <a:prstGeom prst="rect">
            <a:avLst/>
          </a:prstGeom>
        </p:spPr>
      </p:pic>
      <p:pic>
        <p:nvPicPr>
          <p:cNvPr id="24" name="Kuva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2" y="1388986"/>
            <a:ext cx="10135817" cy="40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3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sininen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4CEC83-A7F0-4028-96B6-70A78BB9B8B7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1" y="1388986"/>
            <a:ext cx="10135819" cy="40800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sininen ENG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4CEC83-A7F0-4028-96B6-70A78BB9B8B7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  <p:pic>
        <p:nvPicPr>
          <p:cNvPr id="23" name="Kuva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2" y="1388986"/>
            <a:ext cx="10135817" cy="40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3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sininen 2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4CEC83-A7F0-4028-96B6-70A78BB9B8B7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FC3D0BE-A971-4F7F-A57D-0C84C9F9B7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28" y="304801"/>
            <a:ext cx="1415626" cy="1415626"/>
          </a:xfrm>
          <a:prstGeom prst="rect">
            <a:avLst/>
          </a:prstGeom>
        </p:spPr>
      </p:pic>
      <p:pic>
        <p:nvPicPr>
          <p:cNvPr id="24" name="Kuva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1" y="1388986"/>
            <a:ext cx="10135819" cy="40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3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sininen 2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0D556E-56DB-4C24-A815-B982BF902613}"/>
              </a:ext>
            </a:extLst>
          </p:cNvPr>
          <p:cNvGrpSpPr/>
          <p:nvPr userDrawn="1"/>
        </p:nvGrpSpPr>
        <p:grpSpPr>
          <a:xfrm>
            <a:off x="306616" y="5327279"/>
            <a:ext cx="6825704" cy="1258917"/>
            <a:chOff x="270040" y="4930199"/>
            <a:chExt cx="8978630" cy="1655998"/>
          </a:xfrm>
          <a:solidFill>
            <a:srgbClr val="FFFFFF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4842671-D9D7-427B-96A6-30C37AF9450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290490" y="4960004"/>
              <a:ext cx="1359134" cy="1607116"/>
            </a:xfrm>
            <a:custGeom>
              <a:avLst/>
              <a:gdLst>
                <a:gd name="T0" fmla="*/ 2064 w 5025"/>
                <a:gd name="T1" fmla="*/ 0 h 5921"/>
                <a:gd name="T2" fmla="*/ 168 w 5025"/>
                <a:gd name="T3" fmla="*/ 0 h 5921"/>
                <a:gd name="T4" fmla="*/ 0 w 5025"/>
                <a:gd name="T5" fmla="*/ 167 h 5921"/>
                <a:gd name="T6" fmla="*/ 0 w 5025"/>
                <a:gd name="T7" fmla="*/ 5753 h 5921"/>
                <a:gd name="T8" fmla="*/ 168 w 5025"/>
                <a:gd name="T9" fmla="*/ 5921 h 5921"/>
                <a:gd name="T10" fmla="*/ 2064 w 5025"/>
                <a:gd name="T11" fmla="*/ 5921 h 5921"/>
                <a:gd name="T12" fmla="*/ 5025 w 5025"/>
                <a:gd name="T13" fmla="*/ 2960 h 5921"/>
                <a:gd name="T14" fmla="*/ 2064 w 5025"/>
                <a:gd name="T15" fmla="*/ 0 h 5921"/>
                <a:gd name="T16" fmla="*/ 2232 w 5025"/>
                <a:gd name="T17" fmla="*/ 3654 h 5921"/>
                <a:gd name="T18" fmla="*/ 2232 w 5025"/>
                <a:gd name="T19" fmla="*/ 2266 h 5921"/>
                <a:gd name="T20" fmla="*/ 2779 w 5025"/>
                <a:gd name="T21" fmla="*/ 2960 h 5921"/>
                <a:gd name="T22" fmla="*/ 2232 w 5025"/>
                <a:gd name="T23" fmla="*/ 3654 h 5921"/>
                <a:gd name="T24" fmla="*/ 2232 w 5025"/>
                <a:gd name="T25" fmla="*/ 5580 h 5921"/>
                <a:gd name="T26" fmla="*/ 2232 w 5025"/>
                <a:gd name="T27" fmla="*/ 3998 h 5921"/>
                <a:gd name="T28" fmla="*/ 3115 w 5025"/>
                <a:gd name="T29" fmla="*/ 2960 h 5921"/>
                <a:gd name="T30" fmla="*/ 2232 w 5025"/>
                <a:gd name="T31" fmla="*/ 1923 h 5921"/>
                <a:gd name="T32" fmla="*/ 2232 w 5025"/>
                <a:gd name="T33" fmla="*/ 341 h 5921"/>
                <a:gd name="T34" fmla="*/ 3976 w 5025"/>
                <a:gd name="T35" fmla="*/ 1159 h 5921"/>
                <a:gd name="T36" fmla="*/ 4689 w 5025"/>
                <a:gd name="T37" fmla="*/ 2960 h 5921"/>
                <a:gd name="T38" fmla="*/ 3976 w 5025"/>
                <a:gd name="T39" fmla="*/ 4762 h 5921"/>
                <a:gd name="T40" fmla="*/ 2232 w 5025"/>
                <a:gd name="T41" fmla="*/ 5580 h 5921"/>
                <a:gd name="T42" fmla="*/ 1896 w 5025"/>
                <a:gd name="T43" fmla="*/ 5586 h 5921"/>
                <a:gd name="T44" fmla="*/ 336 w 5025"/>
                <a:gd name="T45" fmla="*/ 5586 h 5921"/>
                <a:gd name="T46" fmla="*/ 336 w 5025"/>
                <a:gd name="T47" fmla="*/ 335 h 5921"/>
                <a:gd name="T48" fmla="*/ 1896 w 5025"/>
                <a:gd name="T49" fmla="*/ 335 h 5921"/>
                <a:gd name="T50" fmla="*/ 1896 w 5025"/>
                <a:gd name="T51" fmla="*/ 5586 h 5921"/>
                <a:gd name="T52" fmla="*/ 1896 w 5025"/>
                <a:gd name="T53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25" h="5921">
                  <a:moveTo>
                    <a:pt x="2064" y="0"/>
                  </a:moveTo>
                  <a:lnTo>
                    <a:pt x="168" y="0"/>
                  </a:lnTo>
                  <a:cubicBezTo>
                    <a:pt x="75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2064" y="5921"/>
                  </a:lnTo>
                  <a:cubicBezTo>
                    <a:pt x="3697" y="5921"/>
                    <a:pt x="5025" y="4593"/>
                    <a:pt x="5025" y="2960"/>
                  </a:cubicBezTo>
                  <a:cubicBezTo>
                    <a:pt x="5025" y="1328"/>
                    <a:pt x="3697" y="0"/>
                    <a:pt x="2064" y="0"/>
                  </a:cubicBezTo>
                  <a:close/>
                  <a:moveTo>
                    <a:pt x="2232" y="3654"/>
                  </a:moveTo>
                  <a:lnTo>
                    <a:pt x="2232" y="2266"/>
                  </a:lnTo>
                  <a:cubicBezTo>
                    <a:pt x="2554" y="2344"/>
                    <a:pt x="2779" y="2628"/>
                    <a:pt x="2779" y="2960"/>
                  </a:cubicBezTo>
                  <a:cubicBezTo>
                    <a:pt x="2779" y="3293"/>
                    <a:pt x="2554" y="3577"/>
                    <a:pt x="2232" y="3654"/>
                  </a:cubicBezTo>
                  <a:close/>
                  <a:moveTo>
                    <a:pt x="2232" y="5580"/>
                  </a:moveTo>
                  <a:lnTo>
                    <a:pt x="2232" y="3998"/>
                  </a:lnTo>
                  <a:cubicBezTo>
                    <a:pt x="2736" y="3916"/>
                    <a:pt x="3115" y="3472"/>
                    <a:pt x="3115" y="2960"/>
                  </a:cubicBezTo>
                  <a:cubicBezTo>
                    <a:pt x="3115" y="2449"/>
                    <a:pt x="2736" y="2004"/>
                    <a:pt x="2232" y="1923"/>
                  </a:cubicBezTo>
                  <a:lnTo>
                    <a:pt x="2232" y="341"/>
                  </a:lnTo>
                  <a:cubicBezTo>
                    <a:pt x="2899" y="383"/>
                    <a:pt x="3518" y="673"/>
                    <a:pt x="3976" y="1159"/>
                  </a:cubicBezTo>
                  <a:cubicBezTo>
                    <a:pt x="4436" y="1647"/>
                    <a:pt x="4689" y="2287"/>
                    <a:pt x="4689" y="2960"/>
                  </a:cubicBezTo>
                  <a:cubicBezTo>
                    <a:pt x="4689" y="3634"/>
                    <a:pt x="4436" y="4274"/>
                    <a:pt x="3976" y="4762"/>
                  </a:cubicBezTo>
                  <a:cubicBezTo>
                    <a:pt x="3518" y="5248"/>
                    <a:pt x="2899" y="5538"/>
                    <a:pt x="2232" y="5580"/>
                  </a:cubicBezTo>
                  <a:close/>
                  <a:moveTo>
                    <a:pt x="1896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6" y="335"/>
                  </a:lnTo>
                  <a:lnTo>
                    <a:pt x="1896" y="5586"/>
                  </a:lnTo>
                  <a:close/>
                  <a:moveTo>
                    <a:pt x="1896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106B2BA-6385-484C-B51F-07EF7574C6D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11767" y="4960004"/>
              <a:ext cx="603265" cy="1607116"/>
            </a:xfrm>
            <a:custGeom>
              <a:avLst/>
              <a:gdLst>
                <a:gd name="T0" fmla="*/ 2065 w 2232"/>
                <a:gd name="T1" fmla="*/ 0 h 5921"/>
                <a:gd name="T2" fmla="*/ 168 w 2232"/>
                <a:gd name="T3" fmla="*/ 0 h 5921"/>
                <a:gd name="T4" fmla="*/ 0 w 2232"/>
                <a:gd name="T5" fmla="*/ 167 h 5921"/>
                <a:gd name="T6" fmla="*/ 0 w 2232"/>
                <a:gd name="T7" fmla="*/ 5753 h 5921"/>
                <a:gd name="T8" fmla="*/ 168 w 2232"/>
                <a:gd name="T9" fmla="*/ 5921 h 5921"/>
                <a:gd name="T10" fmla="*/ 2065 w 2232"/>
                <a:gd name="T11" fmla="*/ 5921 h 5921"/>
                <a:gd name="T12" fmla="*/ 2232 w 2232"/>
                <a:gd name="T13" fmla="*/ 5753 h 5921"/>
                <a:gd name="T14" fmla="*/ 2232 w 2232"/>
                <a:gd name="T15" fmla="*/ 167 h 5921"/>
                <a:gd name="T16" fmla="*/ 2065 w 2232"/>
                <a:gd name="T17" fmla="*/ 0 h 5921"/>
                <a:gd name="T18" fmla="*/ 1897 w 2232"/>
                <a:gd name="T19" fmla="*/ 5586 h 5921"/>
                <a:gd name="T20" fmla="*/ 336 w 2232"/>
                <a:gd name="T21" fmla="*/ 5586 h 5921"/>
                <a:gd name="T22" fmla="*/ 336 w 2232"/>
                <a:gd name="T23" fmla="*/ 335 h 5921"/>
                <a:gd name="T24" fmla="*/ 1897 w 2232"/>
                <a:gd name="T25" fmla="*/ 335 h 5921"/>
                <a:gd name="T26" fmla="*/ 1897 w 2232"/>
                <a:gd name="T27" fmla="*/ 5586 h 5921"/>
                <a:gd name="T28" fmla="*/ 1897 w 2232"/>
                <a:gd name="T29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2" h="5921">
                  <a:moveTo>
                    <a:pt x="2065" y="0"/>
                  </a:moveTo>
                  <a:lnTo>
                    <a:pt x="168" y="0"/>
                  </a:lnTo>
                  <a:cubicBezTo>
                    <a:pt x="76" y="0"/>
                    <a:pt x="0" y="75"/>
                    <a:pt x="0" y="167"/>
                  </a:cubicBezTo>
                  <a:lnTo>
                    <a:pt x="0" y="5753"/>
                  </a:lnTo>
                  <a:cubicBezTo>
                    <a:pt x="0" y="5846"/>
                    <a:pt x="76" y="5921"/>
                    <a:pt x="168" y="5921"/>
                  </a:cubicBezTo>
                  <a:lnTo>
                    <a:pt x="2065" y="5921"/>
                  </a:lnTo>
                  <a:cubicBezTo>
                    <a:pt x="2157" y="5921"/>
                    <a:pt x="2232" y="5846"/>
                    <a:pt x="2232" y="5753"/>
                  </a:cubicBezTo>
                  <a:lnTo>
                    <a:pt x="2232" y="167"/>
                  </a:lnTo>
                  <a:cubicBezTo>
                    <a:pt x="2232" y="75"/>
                    <a:pt x="2157" y="0"/>
                    <a:pt x="2065" y="0"/>
                  </a:cubicBezTo>
                  <a:close/>
                  <a:moveTo>
                    <a:pt x="1897" y="5586"/>
                  </a:moveTo>
                  <a:lnTo>
                    <a:pt x="336" y="5586"/>
                  </a:lnTo>
                  <a:lnTo>
                    <a:pt x="336" y="335"/>
                  </a:lnTo>
                  <a:lnTo>
                    <a:pt x="1897" y="335"/>
                  </a:lnTo>
                  <a:lnTo>
                    <a:pt x="1897" y="5586"/>
                  </a:lnTo>
                  <a:close/>
                  <a:moveTo>
                    <a:pt x="1897" y="335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E5AB8FD-1D5D-4CDB-B579-C1DA74B6D85B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053605" y="4960004"/>
              <a:ext cx="1293562" cy="1607116"/>
            </a:xfrm>
            <a:custGeom>
              <a:avLst/>
              <a:gdLst>
                <a:gd name="T0" fmla="*/ 4737 w 4781"/>
                <a:gd name="T1" fmla="*/ 2509 h 5921"/>
                <a:gd name="T2" fmla="*/ 2155 w 4781"/>
                <a:gd name="T3" fmla="*/ 0 h 5921"/>
                <a:gd name="T4" fmla="*/ 168 w 4781"/>
                <a:gd name="T5" fmla="*/ 0 h 5921"/>
                <a:gd name="T6" fmla="*/ 0 w 4781"/>
                <a:gd name="T7" fmla="*/ 168 h 5921"/>
                <a:gd name="T8" fmla="*/ 0 w 4781"/>
                <a:gd name="T9" fmla="*/ 5753 h 5921"/>
                <a:gd name="T10" fmla="*/ 168 w 4781"/>
                <a:gd name="T11" fmla="*/ 5921 h 5921"/>
                <a:gd name="T12" fmla="*/ 4563 w 4781"/>
                <a:gd name="T13" fmla="*/ 5921 h 5921"/>
                <a:gd name="T14" fmla="*/ 4695 w 4781"/>
                <a:gd name="T15" fmla="*/ 5651 h 5921"/>
                <a:gd name="T16" fmla="*/ 3789 w 4781"/>
                <a:gd name="T17" fmla="*/ 4485 h 5921"/>
                <a:gd name="T18" fmla="*/ 4737 w 4781"/>
                <a:gd name="T19" fmla="*/ 2509 h 5921"/>
                <a:gd name="T20" fmla="*/ 336 w 4781"/>
                <a:gd name="T21" fmla="*/ 4683 h 5921"/>
                <a:gd name="T22" fmla="*/ 336 w 4781"/>
                <a:gd name="T23" fmla="*/ 594 h 5921"/>
                <a:gd name="T24" fmla="*/ 3300 w 4781"/>
                <a:gd name="T25" fmla="*/ 4404 h 5921"/>
                <a:gd name="T26" fmla="*/ 2155 w 4781"/>
                <a:gd name="T27" fmla="*/ 4683 h 5921"/>
                <a:gd name="T28" fmla="*/ 336 w 4781"/>
                <a:gd name="T29" fmla="*/ 4683 h 5921"/>
                <a:gd name="T30" fmla="*/ 3583 w 4781"/>
                <a:gd name="T31" fmla="*/ 4221 h 5921"/>
                <a:gd name="T32" fmla="*/ 560 w 4781"/>
                <a:gd name="T33" fmla="*/ 335 h 5921"/>
                <a:gd name="T34" fmla="*/ 2155 w 4781"/>
                <a:gd name="T35" fmla="*/ 335 h 5921"/>
                <a:gd name="T36" fmla="*/ 4401 w 4781"/>
                <a:gd name="T37" fmla="*/ 2509 h 5921"/>
                <a:gd name="T38" fmla="*/ 3583 w 4781"/>
                <a:gd name="T39" fmla="*/ 4221 h 5921"/>
                <a:gd name="T40" fmla="*/ 4219 w 4781"/>
                <a:gd name="T41" fmla="*/ 5586 h 5921"/>
                <a:gd name="T42" fmla="*/ 336 w 4781"/>
                <a:gd name="T43" fmla="*/ 5586 h 5921"/>
                <a:gd name="T44" fmla="*/ 336 w 4781"/>
                <a:gd name="T45" fmla="*/ 5019 h 5921"/>
                <a:gd name="T46" fmla="*/ 2155 w 4781"/>
                <a:gd name="T47" fmla="*/ 5019 h 5921"/>
                <a:gd name="T48" fmla="*/ 3509 w 4781"/>
                <a:gd name="T49" fmla="*/ 4673 h 5921"/>
                <a:gd name="T50" fmla="*/ 4219 w 4781"/>
                <a:gd name="T51" fmla="*/ 5586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81" h="5921">
                  <a:moveTo>
                    <a:pt x="4737" y="2509"/>
                  </a:moveTo>
                  <a:cubicBezTo>
                    <a:pt x="4737" y="1078"/>
                    <a:pt x="3627" y="0"/>
                    <a:pt x="2155" y="0"/>
                  </a:cubicBezTo>
                  <a:lnTo>
                    <a:pt x="168" y="0"/>
                  </a:lnTo>
                  <a:cubicBezTo>
                    <a:pt x="75" y="0"/>
                    <a:pt x="0" y="75"/>
                    <a:pt x="0" y="168"/>
                  </a:cubicBezTo>
                  <a:lnTo>
                    <a:pt x="0" y="5753"/>
                  </a:lnTo>
                  <a:cubicBezTo>
                    <a:pt x="0" y="5846"/>
                    <a:pt x="75" y="5921"/>
                    <a:pt x="168" y="5921"/>
                  </a:cubicBezTo>
                  <a:lnTo>
                    <a:pt x="4563" y="5921"/>
                  </a:lnTo>
                  <a:cubicBezTo>
                    <a:pt x="4703" y="5921"/>
                    <a:pt x="4781" y="5761"/>
                    <a:pt x="4695" y="5651"/>
                  </a:cubicBezTo>
                  <a:lnTo>
                    <a:pt x="3789" y="4485"/>
                  </a:lnTo>
                  <a:cubicBezTo>
                    <a:pt x="4392" y="4020"/>
                    <a:pt x="4737" y="3300"/>
                    <a:pt x="4737" y="2509"/>
                  </a:cubicBezTo>
                  <a:close/>
                  <a:moveTo>
                    <a:pt x="336" y="4683"/>
                  </a:moveTo>
                  <a:lnTo>
                    <a:pt x="336" y="594"/>
                  </a:lnTo>
                  <a:lnTo>
                    <a:pt x="3300" y="4404"/>
                  </a:lnTo>
                  <a:cubicBezTo>
                    <a:pt x="2961" y="4589"/>
                    <a:pt x="2576" y="4683"/>
                    <a:pt x="2155" y="4683"/>
                  </a:cubicBezTo>
                  <a:lnTo>
                    <a:pt x="336" y="4683"/>
                  </a:lnTo>
                  <a:close/>
                  <a:moveTo>
                    <a:pt x="3583" y="4221"/>
                  </a:moveTo>
                  <a:lnTo>
                    <a:pt x="560" y="335"/>
                  </a:lnTo>
                  <a:lnTo>
                    <a:pt x="2155" y="335"/>
                  </a:lnTo>
                  <a:cubicBezTo>
                    <a:pt x="3457" y="335"/>
                    <a:pt x="4401" y="1250"/>
                    <a:pt x="4401" y="2509"/>
                  </a:cubicBezTo>
                  <a:cubicBezTo>
                    <a:pt x="4401" y="3196"/>
                    <a:pt x="4103" y="3819"/>
                    <a:pt x="3583" y="4221"/>
                  </a:cubicBezTo>
                  <a:close/>
                  <a:moveTo>
                    <a:pt x="4219" y="5586"/>
                  </a:moveTo>
                  <a:lnTo>
                    <a:pt x="336" y="5586"/>
                  </a:lnTo>
                  <a:lnTo>
                    <a:pt x="336" y="5019"/>
                  </a:lnTo>
                  <a:lnTo>
                    <a:pt x="2155" y="5019"/>
                  </a:lnTo>
                  <a:cubicBezTo>
                    <a:pt x="2646" y="5019"/>
                    <a:pt x="3114" y="4899"/>
                    <a:pt x="3509" y="4673"/>
                  </a:cubicBezTo>
                  <a:lnTo>
                    <a:pt x="4219" y="55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E369415D-670D-4ACE-B48D-8D53379F302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7530677" y="4960004"/>
              <a:ext cx="1717993" cy="1607116"/>
            </a:xfrm>
            <a:custGeom>
              <a:avLst/>
              <a:gdLst>
                <a:gd name="T0" fmla="*/ 6334 w 6352"/>
                <a:gd name="T1" fmla="*/ 5698 h 5921"/>
                <a:gd name="T2" fmla="*/ 4347 w 6352"/>
                <a:gd name="T3" fmla="*/ 111 h 5921"/>
                <a:gd name="T4" fmla="*/ 4189 w 6352"/>
                <a:gd name="T5" fmla="*/ 0 h 5921"/>
                <a:gd name="T6" fmla="*/ 2183 w 6352"/>
                <a:gd name="T7" fmla="*/ 0 h 5921"/>
                <a:gd name="T8" fmla="*/ 2025 w 6352"/>
                <a:gd name="T9" fmla="*/ 111 h 5921"/>
                <a:gd name="T10" fmla="*/ 38 w 6352"/>
                <a:gd name="T11" fmla="*/ 5698 h 5921"/>
                <a:gd name="T12" fmla="*/ 196 w 6352"/>
                <a:gd name="T13" fmla="*/ 5921 h 5921"/>
                <a:gd name="T14" fmla="*/ 2202 w 6352"/>
                <a:gd name="T15" fmla="*/ 5921 h 5921"/>
                <a:gd name="T16" fmla="*/ 2360 w 6352"/>
                <a:gd name="T17" fmla="*/ 5810 h 5921"/>
                <a:gd name="T18" fmla="*/ 3186 w 6352"/>
                <a:gd name="T19" fmla="*/ 3488 h 5921"/>
                <a:gd name="T20" fmla="*/ 4011 w 6352"/>
                <a:gd name="T21" fmla="*/ 5810 h 5921"/>
                <a:gd name="T22" fmla="*/ 4169 w 6352"/>
                <a:gd name="T23" fmla="*/ 5921 h 5921"/>
                <a:gd name="T24" fmla="*/ 6176 w 6352"/>
                <a:gd name="T25" fmla="*/ 5921 h 5921"/>
                <a:gd name="T26" fmla="*/ 6313 w 6352"/>
                <a:gd name="T27" fmla="*/ 5851 h 5921"/>
                <a:gd name="T28" fmla="*/ 6334 w 6352"/>
                <a:gd name="T29" fmla="*/ 5698 h 5921"/>
                <a:gd name="T30" fmla="*/ 434 w 6352"/>
                <a:gd name="T31" fmla="*/ 5586 h 5921"/>
                <a:gd name="T32" fmla="*/ 2183 w 6352"/>
                <a:gd name="T33" fmla="*/ 668 h 5921"/>
                <a:gd name="T34" fmla="*/ 3008 w 6352"/>
                <a:gd name="T35" fmla="*/ 2987 h 5921"/>
                <a:gd name="T36" fmla="*/ 2084 w 6352"/>
                <a:gd name="T37" fmla="*/ 5586 h 5921"/>
                <a:gd name="T38" fmla="*/ 434 w 6352"/>
                <a:gd name="T39" fmla="*/ 5586 h 5921"/>
                <a:gd name="T40" fmla="*/ 5937 w 6352"/>
                <a:gd name="T41" fmla="*/ 5586 h 5921"/>
                <a:gd name="T42" fmla="*/ 4288 w 6352"/>
                <a:gd name="T43" fmla="*/ 5586 h 5921"/>
                <a:gd name="T44" fmla="*/ 3364 w 6352"/>
                <a:gd name="T45" fmla="*/ 2987 h 5921"/>
                <a:gd name="T46" fmla="*/ 4189 w 6352"/>
                <a:gd name="T47" fmla="*/ 668 h 5921"/>
                <a:gd name="T48" fmla="*/ 5937 w 6352"/>
                <a:gd name="T49" fmla="*/ 5586 h 5921"/>
                <a:gd name="T50" fmla="*/ 3951 w 6352"/>
                <a:gd name="T51" fmla="*/ 335 h 5921"/>
                <a:gd name="T52" fmla="*/ 3186 w 6352"/>
                <a:gd name="T53" fmla="*/ 2486 h 5921"/>
                <a:gd name="T54" fmla="*/ 2421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6334" y="5698"/>
                  </a:moveTo>
                  <a:lnTo>
                    <a:pt x="4347" y="111"/>
                  </a:lnTo>
                  <a:cubicBezTo>
                    <a:pt x="4323" y="44"/>
                    <a:pt x="4260" y="0"/>
                    <a:pt x="4189" y="0"/>
                  </a:cubicBezTo>
                  <a:lnTo>
                    <a:pt x="2183" y="0"/>
                  </a:lnTo>
                  <a:cubicBezTo>
                    <a:pt x="2112" y="0"/>
                    <a:pt x="2049" y="44"/>
                    <a:pt x="2025" y="111"/>
                  </a:cubicBezTo>
                  <a:lnTo>
                    <a:pt x="38" y="5698"/>
                  </a:lnTo>
                  <a:cubicBezTo>
                    <a:pt x="0" y="5807"/>
                    <a:pt x="80" y="5921"/>
                    <a:pt x="196" y="5921"/>
                  </a:cubicBezTo>
                  <a:lnTo>
                    <a:pt x="2202" y="5921"/>
                  </a:lnTo>
                  <a:cubicBezTo>
                    <a:pt x="2273" y="5921"/>
                    <a:pt x="2337" y="5877"/>
                    <a:pt x="2360" y="5810"/>
                  </a:cubicBezTo>
                  <a:lnTo>
                    <a:pt x="3186" y="3488"/>
                  </a:lnTo>
                  <a:lnTo>
                    <a:pt x="4011" y="5810"/>
                  </a:lnTo>
                  <a:cubicBezTo>
                    <a:pt x="4035" y="5877"/>
                    <a:pt x="4098" y="5921"/>
                    <a:pt x="4169" y="5921"/>
                  </a:cubicBezTo>
                  <a:lnTo>
                    <a:pt x="6176" y="5921"/>
                  </a:lnTo>
                  <a:cubicBezTo>
                    <a:pt x="6230" y="5921"/>
                    <a:pt x="6281" y="5895"/>
                    <a:pt x="6313" y="5851"/>
                  </a:cubicBezTo>
                  <a:cubicBezTo>
                    <a:pt x="6344" y="5806"/>
                    <a:pt x="6352" y="5749"/>
                    <a:pt x="6334" y="5698"/>
                  </a:cubicBezTo>
                  <a:close/>
                  <a:moveTo>
                    <a:pt x="434" y="5586"/>
                  </a:moveTo>
                  <a:lnTo>
                    <a:pt x="2183" y="668"/>
                  </a:lnTo>
                  <a:lnTo>
                    <a:pt x="3008" y="2987"/>
                  </a:lnTo>
                  <a:lnTo>
                    <a:pt x="2084" y="5586"/>
                  </a:lnTo>
                  <a:lnTo>
                    <a:pt x="434" y="5586"/>
                  </a:lnTo>
                  <a:close/>
                  <a:moveTo>
                    <a:pt x="5937" y="5586"/>
                  </a:moveTo>
                  <a:lnTo>
                    <a:pt x="4288" y="5586"/>
                  </a:lnTo>
                  <a:lnTo>
                    <a:pt x="3364" y="2987"/>
                  </a:lnTo>
                  <a:lnTo>
                    <a:pt x="4189" y="668"/>
                  </a:lnTo>
                  <a:lnTo>
                    <a:pt x="5937" y="5586"/>
                  </a:lnTo>
                  <a:close/>
                  <a:moveTo>
                    <a:pt x="3951" y="335"/>
                  </a:moveTo>
                  <a:lnTo>
                    <a:pt x="3186" y="2486"/>
                  </a:lnTo>
                  <a:lnTo>
                    <a:pt x="2421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FEE3BE71-A984-4D4E-910E-89086FDCA70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50890" y="4960004"/>
              <a:ext cx="1717993" cy="1607116"/>
            </a:xfrm>
            <a:custGeom>
              <a:avLst/>
              <a:gdLst>
                <a:gd name="T0" fmla="*/ 4347 w 6352"/>
                <a:gd name="T1" fmla="*/ 111 h 5921"/>
                <a:gd name="T2" fmla="*/ 4189 w 6352"/>
                <a:gd name="T3" fmla="*/ 0 h 5921"/>
                <a:gd name="T4" fmla="*/ 2184 w 6352"/>
                <a:gd name="T5" fmla="*/ 0 h 5921"/>
                <a:gd name="T6" fmla="*/ 2026 w 6352"/>
                <a:gd name="T7" fmla="*/ 111 h 5921"/>
                <a:gd name="T8" fmla="*/ 39 w 6352"/>
                <a:gd name="T9" fmla="*/ 5698 h 5921"/>
                <a:gd name="T10" fmla="*/ 197 w 6352"/>
                <a:gd name="T11" fmla="*/ 5921 h 5921"/>
                <a:gd name="T12" fmla="*/ 2203 w 6352"/>
                <a:gd name="T13" fmla="*/ 5921 h 5921"/>
                <a:gd name="T14" fmla="*/ 2361 w 6352"/>
                <a:gd name="T15" fmla="*/ 5810 h 5921"/>
                <a:gd name="T16" fmla="*/ 3187 w 6352"/>
                <a:gd name="T17" fmla="*/ 3488 h 5921"/>
                <a:gd name="T18" fmla="*/ 4012 w 6352"/>
                <a:gd name="T19" fmla="*/ 5810 h 5921"/>
                <a:gd name="T20" fmla="*/ 4170 w 6352"/>
                <a:gd name="T21" fmla="*/ 5921 h 5921"/>
                <a:gd name="T22" fmla="*/ 6177 w 6352"/>
                <a:gd name="T23" fmla="*/ 5921 h 5921"/>
                <a:gd name="T24" fmla="*/ 6313 w 6352"/>
                <a:gd name="T25" fmla="*/ 5851 h 5921"/>
                <a:gd name="T26" fmla="*/ 6334 w 6352"/>
                <a:gd name="T27" fmla="*/ 5698 h 5921"/>
                <a:gd name="T28" fmla="*/ 4347 w 6352"/>
                <a:gd name="T29" fmla="*/ 111 h 5921"/>
                <a:gd name="T30" fmla="*/ 3008 w 6352"/>
                <a:gd name="T31" fmla="*/ 2987 h 5921"/>
                <a:gd name="T32" fmla="*/ 2084 w 6352"/>
                <a:gd name="T33" fmla="*/ 5586 h 5921"/>
                <a:gd name="T34" fmla="*/ 435 w 6352"/>
                <a:gd name="T35" fmla="*/ 5586 h 5921"/>
                <a:gd name="T36" fmla="*/ 2184 w 6352"/>
                <a:gd name="T37" fmla="*/ 668 h 5921"/>
                <a:gd name="T38" fmla="*/ 3008 w 6352"/>
                <a:gd name="T39" fmla="*/ 2987 h 5921"/>
                <a:gd name="T40" fmla="*/ 4289 w 6352"/>
                <a:gd name="T41" fmla="*/ 5586 h 5921"/>
                <a:gd name="T42" fmla="*/ 3365 w 6352"/>
                <a:gd name="T43" fmla="*/ 2987 h 5921"/>
                <a:gd name="T44" fmla="*/ 4189 w 6352"/>
                <a:gd name="T45" fmla="*/ 668 h 5921"/>
                <a:gd name="T46" fmla="*/ 5938 w 6352"/>
                <a:gd name="T47" fmla="*/ 5586 h 5921"/>
                <a:gd name="T48" fmla="*/ 4289 w 6352"/>
                <a:gd name="T49" fmla="*/ 5586 h 5921"/>
                <a:gd name="T50" fmla="*/ 3951 w 6352"/>
                <a:gd name="T51" fmla="*/ 335 h 5921"/>
                <a:gd name="T52" fmla="*/ 3187 w 6352"/>
                <a:gd name="T53" fmla="*/ 2486 h 5921"/>
                <a:gd name="T54" fmla="*/ 2422 w 6352"/>
                <a:gd name="T55" fmla="*/ 335 h 5921"/>
                <a:gd name="T56" fmla="*/ 3951 w 6352"/>
                <a:gd name="T57" fmla="*/ 335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52" h="5921">
                  <a:moveTo>
                    <a:pt x="4347" y="111"/>
                  </a:moveTo>
                  <a:cubicBezTo>
                    <a:pt x="4324" y="44"/>
                    <a:pt x="4260" y="0"/>
                    <a:pt x="4189" y="0"/>
                  </a:cubicBezTo>
                  <a:lnTo>
                    <a:pt x="2184" y="0"/>
                  </a:lnTo>
                  <a:cubicBezTo>
                    <a:pt x="2113" y="0"/>
                    <a:pt x="2049" y="44"/>
                    <a:pt x="2026" y="111"/>
                  </a:cubicBezTo>
                  <a:lnTo>
                    <a:pt x="39" y="5698"/>
                  </a:lnTo>
                  <a:cubicBezTo>
                    <a:pt x="0" y="5807"/>
                    <a:pt x="81" y="5921"/>
                    <a:pt x="197" y="5921"/>
                  </a:cubicBezTo>
                  <a:lnTo>
                    <a:pt x="2203" y="5921"/>
                  </a:lnTo>
                  <a:cubicBezTo>
                    <a:pt x="2274" y="5921"/>
                    <a:pt x="2337" y="5877"/>
                    <a:pt x="2361" y="5810"/>
                  </a:cubicBezTo>
                  <a:lnTo>
                    <a:pt x="3187" y="3488"/>
                  </a:lnTo>
                  <a:lnTo>
                    <a:pt x="4012" y="5810"/>
                  </a:lnTo>
                  <a:cubicBezTo>
                    <a:pt x="4036" y="5877"/>
                    <a:pt x="4099" y="5921"/>
                    <a:pt x="4170" y="5921"/>
                  </a:cubicBezTo>
                  <a:lnTo>
                    <a:pt x="6177" y="5921"/>
                  </a:lnTo>
                  <a:cubicBezTo>
                    <a:pt x="6231" y="5921"/>
                    <a:pt x="6282" y="5895"/>
                    <a:pt x="6313" y="5851"/>
                  </a:cubicBezTo>
                  <a:cubicBezTo>
                    <a:pt x="6345" y="5806"/>
                    <a:pt x="6352" y="5749"/>
                    <a:pt x="6334" y="5698"/>
                  </a:cubicBezTo>
                  <a:lnTo>
                    <a:pt x="4347" y="111"/>
                  </a:lnTo>
                  <a:close/>
                  <a:moveTo>
                    <a:pt x="3008" y="2987"/>
                  </a:moveTo>
                  <a:lnTo>
                    <a:pt x="2084" y="5586"/>
                  </a:lnTo>
                  <a:lnTo>
                    <a:pt x="435" y="5586"/>
                  </a:lnTo>
                  <a:lnTo>
                    <a:pt x="2184" y="668"/>
                  </a:lnTo>
                  <a:lnTo>
                    <a:pt x="3008" y="2987"/>
                  </a:lnTo>
                  <a:close/>
                  <a:moveTo>
                    <a:pt x="4289" y="5586"/>
                  </a:moveTo>
                  <a:lnTo>
                    <a:pt x="3365" y="2987"/>
                  </a:lnTo>
                  <a:lnTo>
                    <a:pt x="4189" y="668"/>
                  </a:lnTo>
                  <a:lnTo>
                    <a:pt x="5938" y="5586"/>
                  </a:lnTo>
                  <a:lnTo>
                    <a:pt x="4289" y="5586"/>
                  </a:lnTo>
                  <a:close/>
                  <a:moveTo>
                    <a:pt x="3951" y="335"/>
                  </a:moveTo>
                  <a:lnTo>
                    <a:pt x="3187" y="2486"/>
                  </a:lnTo>
                  <a:lnTo>
                    <a:pt x="2422" y="335"/>
                  </a:lnTo>
                  <a:lnTo>
                    <a:pt x="395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B80BBAF-D4AA-4441-B1BC-7DDA1D61F0CF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70040" y="4930199"/>
              <a:ext cx="1651229" cy="1655998"/>
            </a:xfrm>
            <a:custGeom>
              <a:avLst/>
              <a:gdLst>
                <a:gd name="T0" fmla="*/ 5938 w 6106"/>
                <a:gd name="T1" fmla="*/ 2902 h 6100"/>
                <a:gd name="T2" fmla="*/ 3076 w 6106"/>
                <a:gd name="T3" fmla="*/ 2902 h 6100"/>
                <a:gd name="T4" fmla="*/ 2909 w 6106"/>
                <a:gd name="T5" fmla="*/ 3069 h 6100"/>
                <a:gd name="T6" fmla="*/ 2909 w 6106"/>
                <a:gd name="T7" fmla="*/ 3783 h 6100"/>
                <a:gd name="T8" fmla="*/ 2353 w 6106"/>
                <a:gd name="T9" fmla="*/ 2959 h 6100"/>
                <a:gd name="T10" fmla="*/ 2908 w 6106"/>
                <a:gd name="T11" fmla="*/ 2358 h 6100"/>
                <a:gd name="T12" fmla="*/ 3595 w 6106"/>
                <a:gd name="T13" fmla="*/ 2553 h 6100"/>
                <a:gd name="T14" fmla="*/ 3715 w 6106"/>
                <a:gd name="T15" fmla="*/ 2601 h 6100"/>
                <a:gd name="T16" fmla="*/ 3834 w 6106"/>
                <a:gd name="T17" fmla="*/ 2553 h 6100"/>
                <a:gd name="T18" fmla="*/ 5219 w 6106"/>
                <a:gd name="T19" fmla="*/ 1168 h 6100"/>
                <a:gd name="T20" fmla="*/ 5219 w 6106"/>
                <a:gd name="T21" fmla="*/ 931 h 6100"/>
                <a:gd name="T22" fmla="*/ 2905 w 6106"/>
                <a:gd name="T23" fmla="*/ 48 h 6100"/>
                <a:gd name="T24" fmla="*/ 942 w 6106"/>
                <a:gd name="T25" fmla="*/ 914 h 6100"/>
                <a:gd name="T26" fmla="*/ 56 w 6106"/>
                <a:gd name="T27" fmla="*/ 2868 h 6100"/>
                <a:gd name="T28" fmla="*/ 868 w 6106"/>
                <a:gd name="T29" fmla="*/ 5140 h 6100"/>
                <a:gd name="T30" fmla="*/ 3077 w 6106"/>
                <a:gd name="T31" fmla="*/ 6100 h 6100"/>
                <a:gd name="T32" fmla="*/ 6106 w 6106"/>
                <a:gd name="T33" fmla="*/ 3071 h 6100"/>
                <a:gd name="T34" fmla="*/ 5938 w 6106"/>
                <a:gd name="T35" fmla="*/ 2902 h 6100"/>
                <a:gd name="T36" fmla="*/ 3246 w 6106"/>
                <a:gd name="T37" fmla="*/ 5757 h 6100"/>
                <a:gd name="T38" fmla="*/ 3246 w 6106"/>
                <a:gd name="T39" fmla="*/ 3239 h 6100"/>
                <a:gd name="T40" fmla="*/ 5763 w 6106"/>
                <a:gd name="T41" fmla="*/ 3239 h 6100"/>
                <a:gd name="T42" fmla="*/ 4976 w 6106"/>
                <a:gd name="T43" fmla="*/ 4969 h 6100"/>
                <a:gd name="T44" fmla="*/ 3246 w 6106"/>
                <a:gd name="T45" fmla="*/ 5757 h 6100"/>
                <a:gd name="T46" fmla="*/ 2007 w 6106"/>
                <a:gd name="T47" fmla="*/ 3071 h 6100"/>
                <a:gd name="T48" fmla="*/ 2909 w 6106"/>
                <a:gd name="T49" fmla="*/ 4128 h 6100"/>
                <a:gd name="T50" fmla="*/ 2909 w 6106"/>
                <a:gd name="T51" fmla="*/ 5757 h 6100"/>
                <a:gd name="T52" fmla="*/ 1119 w 6106"/>
                <a:gd name="T53" fmla="*/ 4919 h 6100"/>
                <a:gd name="T54" fmla="*/ 387 w 6106"/>
                <a:gd name="T55" fmla="*/ 3071 h 6100"/>
                <a:gd name="T56" fmla="*/ 3077 w 6106"/>
                <a:gd name="T57" fmla="*/ 381 h 6100"/>
                <a:gd name="T58" fmla="*/ 4857 w 6106"/>
                <a:gd name="T59" fmla="*/ 1053 h 6100"/>
                <a:gd name="T60" fmla="*/ 3705 w 6106"/>
                <a:gd name="T61" fmla="*/ 2205 h 6100"/>
                <a:gd name="T62" fmla="*/ 3077 w 6106"/>
                <a:gd name="T63" fmla="*/ 2001 h 6100"/>
                <a:gd name="T64" fmla="*/ 2007 w 6106"/>
                <a:gd name="T65" fmla="*/ 3071 h 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06" h="6100">
                  <a:moveTo>
                    <a:pt x="5938" y="2902"/>
                  </a:moveTo>
                  <a:lnTo>
                    <a:pt x="3076" y="2902"/>
                  </a:lnTo>
                  <a:cubicBezTo>
                    <a:pt x="2984" y="2902"/>
                    <a:pt x="2909" y="2977"/>
                    <a:pt x="2909" y="3069"/>
                  </a:cubicBezTo>
                  <a:lnTo>
                    <a:pt x="2909" y="3783"/>
                  </a:lnTo>
                  <a:cubicBezTo>
                    <a:pt x="2536" y="3696"/>
                    <a:pt x="2296" y="3347"/>
                    <a:pt x="2353" y="2959"/>
                  </a:cubicBezTo>
                  <a:cubicBezTo>
                    <a:pt x="2396" y="2666"/>
                    <a:pt x="2620" y="2423"/>
                    <a:pt x="2908" y="2358"/>
                  </a:cubicBezTo>
                  <a:cubicBezTo>
                    <a:pt x="3162" y="2301"/>
                    <a:pt x="3417" y="2375"/>
                    <a:pt x="3595" y="2553"/>
                  </a:cubicBezTo>
                  <a:cubicBezTo>
                    <a:pt x="3626" y="2584"/>
                    <a:pt x="3669" y="2601"/>
                    <a:pt x="3715" y="2601"/>
                  </a:cubicBezTo>
                  <a:cubicBezTo>
                    <a:pt x="3760" y="2601"/>
                    <a:pt x="3804" y="2584"/>
                    <a:pt x="3834" y="2553"/>
                  </a:cubicBezTo>
                  <a:lnTo>
                    <a:pt x="5219" y="1168"/>
                  </a:lnTo>
                  <a:cubicBezTo>
                    <a:pt x="5284" y="1103"/>
                    <a:pt x="5284" y="996"/>
                    <a:pt x="5219" y="931"/>
                  </a:cubicBezTo>
                  <a:cubicBezTo>
                    <a:pt x="4602" y="313"/>
                    <a:pt x="3780" y="0"/>
                    <a:pt x="2905" y="48"/>
                  </a:cubicBezTo>
                  <a:cubicBezTo>
                    <a:pt x="2162" y="89"/>
                    <a:pt x="1464" y="396"/>
                    <a:pt x="942" y="914"/>
                  </a:cubicBezTo>
                  <a:cubicBezTo>
                    <a:pt x="419" y="1431"/>
                    <a:pt x="105" y="2125"/>
                    <a:pt x="56" y="2868"/>
                  </a:cubicBezTo>
                  <a:cubicBezTo>
                    <a:pt x="0" y="3715"/>
                    <a:pt x="289" y="4522"/>
                    <a:pt x="868" y="5140"/>
                  </a:cubicBezTo>
                  <a:cubicBezTo>
                    <a:pt x="1439" y="5750"/>
                    <a:pt x="2244" y="6100"/>
                    <a:pt x="3077" y="6100"/>
                  </a:cubicBezTo>
                  <a:cubicBezTo>
                    <a:pt x="4747" y="6100"/>
                    <a:pt x="6106" y="4741"/>
                    <a:pt x="6106" y="3071"/>
                  </a:cubicBezTo>
                  <a:cubicBezTo>
                    <a:pt x="6106" y="2978"/>
                    <a:pt x="6031" y="2902"/>
                    <a:pt x="5938" y="2902"/>
                  </a:cubicBezTo>
                  <a:close/>
                  <a:moveTo>
                    <a:pt x="3246" y="5757"/>
                  </a:moveTo>
                  <a:lnTo>
                    <a:pt x="3246" y="3239"/>
                  </a:lnTo>
                  <a:lnTo>
                    <a:pt x="5763" y="3239"/>
                  </a:lnTo>
                  <a:cubicBezTo>
                    <a:pt x="5723" y="3888"/>
                    <a:pt x="5443" y="4502"/>
                    <a:pt x="4976" y="4969"/>
                  </a:cubicBezTo>
                  <a:cubicBezTo>
                    <a:pt x="4509" y="5437"/>
                    <a:pt x="3895" y="5716"/>
                    <a:pt x="3246" y="5757"/>
                  </a:cubicBezTo>
                  <a:close/>
                  <a:moveTo>
                    <a:pt x="2007" y="3071"/>
                  </a:moveTo>
                  <a:cubicBezTo>
                    <a:pt x="2007" y="3593"/>
                    <a:pt x="2394" y="4047"/>
                    <a:pt x="2909" y="4128"/>
                  </a:cubicBezTo>
                  <a:lnTo>
                    <a:pt x="2909" y="5757"/>
                  </a:lnTo>
                  <a:cubicBezTo>
                    <a:pt x="2224" y="5714"/>
                    <a:pt x="1588" y="5417"/>
                    <a:pt x="1119" y="4919"/>
                  </a:cubicBezTo>
                  <a:cubicBezTo>
                    <a:pt x="647" y="4419"/>
                    <a:pt x="387" y="3763"/>
                    <a:pt x="387" y="3071"/>
                  </a:cubicBezTo>
                  <a:cubicBezTo>
                    <a:pt x="387" y="1588"/>
                    <a:pt x="1594" y="381"/>
                    <a:pt x="3077" y="381"/>
                  </a:cubicBezTo>
                  <a:cubicBezTo>
                    <a:pt x="3734" y="381"/>
                    <a:pt x="4366" y="620"/>
                    <a:pt x="4857" y="1053"/>
                  </a:cubicBezTo>
                  <a:lnTo>
                    <a:pt x="3705" y="2205"/>
                  </a:lnTo>
                  <a:cubicBezTo>
                    <a:pt x="3523" y="2072"/>
                    <a:pt x="3306" y="2001"/>
                    <a:pt x="3077" y="2001"/>
                  </a:cubicBezTo>
                  <a:cubicBezTo>
                    <a:pt x="2487" y="2001"/>
                    <a:pt x="2007" y="2481"/>
                    <a:pt x="2007" y="30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000000"/>
                </a:solidFill>
              </a:endParaRPr>
            </a:p>
          </p:txBody>
        </p:sp>
      </p:grpSp>
      <p:pic>
        <p:nvPicPr>
          <p:cNvPr id="5" name="Kuva 4">
            <a:extLst>
              <a:ext uri="{FF2B5EF4-FFF2-40B4-BE49-F238E27FC236}">
                <a16:creationId xmlns:a16="http://schemas.microsoft.com/office/drawing/2014/main" id="{7D885222-13C8-4FF6-87A5-D91ED231D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28" y="304801"/>
            <a:ext cx="1415626" cy="1415626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D0AC8065-FB7B-48A2-8DA8-1EA1A8B59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2387600"/>
          </a:xfrm>
        </p:spPr>
        <p:txBody>
          <a:bodyPr anchor="t" anchorCtr="0"/>
          <a:lstStyle>
            <a:lvl1pPr algn="l">
              <a:defRPr sz="8000" spc="-25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4EABD5B4-30CC-49B9-BB14-40A5227DF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97" y="3893868"/>
            <a:ext cx="9144000" cy="116276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72123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sininen 2 ENG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4CEC83-A7F0-4028-96B6-70A78BB9B8B7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FC3D0BE-A971-4F7F-A57D-0C84C9F9B7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28" y="304801"/>
            <a:ext cx="1415626" cy="141562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2" y="1388986"/>
            <a:ext cx="10135817" cy="40800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pinkki">
    <p:bg>
      <p:bgPr>
        <a:solidFill>
          <a:srgbClr val="FE7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2387600"/>
          </a:xfrm>
        </p:spPr>
        <p:txBody>
          <a:bodyPr anchor="t" anchorCtr="0"/>
          <a:lstStyle>
            <a:lvl1pPr algn="l">
              <a:defRPr sz="8000" spc="-25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7497" y="3893868"/>
            <a:ext cx="9144000" cy="1655762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6E0E10-725C-4644-A969-01B1AD8CC911}" type="datetime1">
              <a:rPr lang="fi-FI" smtClean="0"/>
              <a:t>18.11.2020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FFFFF"/>
                </a:solidFill>
              </a:rPr>
              <a:t>gradia.fi</a:t>
            </a:r>
          </a:p>
        </p:txBody>
      </p:sp>
    </p:spTree>
    <p:extLst>
      <p:ext uri="{BB962C8B-B14F-4D97-AF65-F5344CB8AC3E}">
        <p14:creationId xmlns:p14="http://schemas.microsoft.com/office/powerpoint/2010/main" val="291282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sininen">
    <p:bg>
      <p:bgPr>
        <a:solidFill>
          <a:srgbClr val="0C3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2387600"/>
          </a:xfrm>
        </p:spPr>
        <p:txBody>
          <a:bodyPr anchor="t" anchorCtr="0"/>
          <a:lstStyle>
            <a:lvl1pPr algn="l">
              <a:defRPr sz="8000" spc="-25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7497" y="3893868"/>
            <a:ext cx="9144000" cy="1655762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8E1FA-CB73-42AA-8C23-A6F1F350753B}" type="datetime1">
              <a:rPr lang="fi-FI" smtClean="0"/>
              <a:pPr/>
              <a:t>18.11.2020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ruutu 12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</p:spTree>
    <p:extLst>
      <p:ext uri="{BB962C8B-B14F-4D97-AF65-F5344CB8AC3E}">
        <p14:creationId xmlns:p14="http://schemas.microsoft.com/office/powerpoint/2010/main" val="286094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3F46-09F1-4350-8441-5AD08D557825}" type="datetime1">
              <a:rPr lang="fi-FI" smtClean="0"/>
              <a:t>18.11.2020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BDFB-8254-439D-B50E-26FB56F108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477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1" y="0"/>
            <a:ext cx="6099242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Suorakulmio 8"/>
          <p:cNvSpPr/>
          <p:nvPr userDrawn="1"/>
        </p:nvSpPr>
        <p:spPr>
          <a:xfrm>
            <a:off x="6099243" y="0"/>
            <a:ext cx="6092757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555200"/>
            <a:ext cx="5453157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459972" y="1555200"/>
            <a:ext cx="5454000" cy="4351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B5676C-532D-48D5-9BD0-0A9FE1F3FDC0}" type="datetime1">
              <a:rPr lang="fi-FI" smtClean="0"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ruutu 11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</p:spTree>
    <p:extLst>
      <p:ext uri="{BB962C8B-B14F-4D97-AF65-F5344CB8AC3E}">
        <p14:creationId xmlns:p14="http://schemas.microsoft.com/office/powerpoint/2010/main" val="398948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1" y="0"/>
            <a:ext cx="6099242" cy="6858000"/>
          </a:xfrm>
          <a:prstGeom prst="rect">
            <a:avLst/>
          </a:prstGeom>
          <a:solidFill>
            <a:srgbClr val="0C3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Suorakulmio 8"/>
          <p:cNvSpPr/>
          <p:nvPr userDrawn="1"/>
        </p:nvSpPr>
        <p:spPr>
          <a:xfrm>
            <a:off x="6099243" y="0"/>
            <a:ext cx="6092757" cy="6858000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2479041"/>
            <a:ext cx="5453157" cy="342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459972" y="2479041"/>
            <a:ext cx="5454000" cy="342749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B5676C-532D-48D5-9BD0-0A9FE1F3FDC0}" type="datetime1">
              <a:rPr lang="fi-FI" smtClean="0"/>
              <a:t>18.11.2020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ruutu 11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chemeClr val="bg1"/>
                </a:solidFill>
              </a:rPr>
              <a:t>gradia.fi</a:t>
            </a:r>
          </a:p>
        </p:txBody>
      </p:sp>
      <p:sp>
        <p:nvSpPr>
          <p:cNvPr id="15" name="Tekstin paikkamerkki 7">
            <a:extLst>
              <a:ext uri="{FF2B5EF4-FFF2-40B4-BE49-F238E27FC236}">
                <a16:creationId xmlns:a16="http://schemas.microsoft.com/office/drawing/2014/main" id="{E12C1C53-9B8A-4602-8F15-2A56E3E235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452993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7">
            <a:extLst>
              <a:ext uri="{FF2B5EF4-FFF2-40B4-BE49-F238E27FC236}">
                <a16:creationId xmlns:a16="http://schemas.microsoft.com/office/drawing/2014/main" id="{85EB1A72-4127-4E30-A569-2B99AED5CC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9972" y="1577975"/>
            <a:ext cx="5454000" cy="8191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6970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334800" y="1556426"/>
            <a:ext cx="2554315" cy="1877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222000" y="1556426"/>
            <a:ext cx="8098895" cy="4620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3222000" y="313200"/>
            <a:ext cx="1974320" cy="16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rgbClr val="000000"/>
                </a:solidFill>
              </a:defRPr>
            </a:lvl1pPr>
          </a:lstStyle>
          <a:p>
            <a:fld id="{1E5235FB-5358-4F3B-B9C7-15F6DEDD1097}" type="datetime1">
              <a:rPr lang="fi-FI" smtClean="0"/>
              <a:t>18.11.2020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22000" y="461746"/>
            <a:ext cx="1974320" cy="16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9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Etunimi Sukunimi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4800" y="6453627"/>
            <a:ext cx="108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1">
                <a:solidFill>
                  <a:srgbClr val="000000"/>
                </a:solidFill>
              </a:defRPr>
            </a:lvl1pPr>
          </a:lstStyle>
          <a:p>
            <a:fld id="{CE13BDFB-8254-439D-B50E-26FB56F1085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kstiruutu 6"/>
          <p:cNvSpPr txBox="1"/>
          <p:nvPr userDrawn="1"/>
        </p:nvSpPr>
        <p:spPr>
          <a:xfrm>
            <a:off x="334800" y="314060"/>
            <a:ext cx="767292" cy="157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900" b="1">
                <a:solidFill>
                  <a:srgbClr val="FE70C3"/>
                </a:solidFill>
              </a:rPr>
              <a:t>gradia.fi</a:t>
            </a:r>
          </a:p>
        </p:txBody>
      </p:sp>
    </p:spTree>
    <p:extLst>
      <p:ext uri="{BB962C8B-B14F-4D97-AF65-F5344CB8AC3E}">
        <p14:creationId xmlns:p14="http://schemas.microsoft.com/office/powerpoint/2010/main" val="48614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3" r:id="rId3"/>
    <p:sldLayoutId id="2147483705" r:id="rId4"/>
    <p:sldLayoutId id="2147483673" r:id="rId5"/>
    <p:sldLayoutId id="2147483695" r:id="rId6"/>
    <p:sldLayoutId id="2147483650" r:id="rId7"/>
    <p:sldLayoutId id="2147483652" r:id="rId8"/>
    <p:sldLayoutId id="2147483706" r:id="rId9"/>
    <p:sldLayoutId id="2147483661" r:id="rId10"/>
    <p:sldLayoutId id="2147483719" r:id="rId11"/>
    <p:sldLayoutId id="2147483721" r:id="rId12"/>
    <p:sldLayoutId id="2147483720" r:id="rId13"/>
    <p:sldLayoutId id="2147483663" r:id="rId14"/>
    <p:sldLayoutId id="2147483694" r:id="rId15"/>
    <p:sldLayoutId id="2147483665" r:id="rId16"/>
    <p:sldLayoutId id="2147483722" r:id="rId17"/>
    <p:sldLayoutId id="2147483709" r:id="rId18"/>
    <p:sldLayoutId id="2147483710" r:id="rId19"/>
    <p:sldLayoutId id="2147483711" r:id="rId20"/>
    <p:sldLayoutId id="2147483713" r:id="rId21"/>
    <p:sldLayoutId id="2147483717" r:id="rId22"/>
    <p:sldLayoutId id="2147483718" r:id="rId23"/>
    <p:sldLayoutId id="2147483667" r:id="rId24"/>
    <p:sldLayoutId id="2147483707" r:id="rId25"/>
    <p:sldLayoutId id="2147483708" r:id="rId26"/>
    <p:sldLayoutId id="2147483714" r:id="rId27"/>
    <p:sldLayoutId id="2147483715" r:id="rId28"/>
    <p:sldLayoutId id="2147483716" r:id="rId29"/>
    <p:sldLayoutId id="2147483655" r:id="rId30"/>
    <p:sldLayoutId id="2147483682" r:id="rId31"/>
    <p:sldLayoutId id="2147483696" r:id="rId32"/>
    <p:sldLayoutId id="2147483725" r:id="rId33"/>
    <p:sldLayoutId id="2147483671" r:id="rId34"/>
    <p:sldLayoutId id="2147483726" r:id="rId35"/>
    <p:sldLayoutId id="2147483723" r:id="rId36"/>
    <p:sldLayoutId id="2147483727" r:id="rId37"/>
    <p:sldLayoutId id="2147483697" r:id="rId38"/>
    <p:sldLayoutId id="2147483724" r:id="rId39"/>
    <p:sldLayoutId id="2147483728" r:id="rId40"/>
  </p:sldLayoutIdLs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000" b="1" kern="1200" spc="-4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Verdana" panose="020B0604030504040204" pitchFamily="34" charset="0"/>
        <a:buChar char="●"/>
        <a:defRPr sz="2000" b="1" kern="1200" spc="-40" baseline="0">
          <a:solidFill>
            <a:srgbClr val="000000"/>
          </a:solidFill>
          <a:latin typeface="+mn-lt"/>
          <a:ea typeface="+mn-ea"/>
          <a:cs typeface="+mn-cs"/>
        </a:defRPr>
      </a:lvl1pPr>
      <a:lvl2pPr marL="534988" indent="-174625" algn="l" defTabSz="914400" rtl="0" eaLnBrk="1" latinLnBrk="0" hangingPunct="1">
        <a:lnSpc>
          <a:spcPct val="95000"/>
        </a:lnSpc>
        <a:spcBef>
          <a:spcPts val="0"/>
        </a:spcBef>
        <a:spcAft>
          <a:spcPts val="200"/>
        </a:spcAft>
        <a:buFont typeface="Verdana" panose="020B0604030504040204" pitchFamily="34" charset="0"/>
        <a:buChar char="●"/>
        <a:defRPr sz="1400" b="1" kern="1200" spc="-40" baseline="0">
          <a:solidFill>
            <a:srgbClr val="000000"/>
          </a:solidFill>
          <a:latin typeface="+mn-lt"/>
          <a:ea typeface="+mn-ea"/>
          <a:cs typeface="+mn-cs"/>
        </a:defRPr>
      </a:lvl2pPr>
      <a:lvl3pPr marL="895350" indent="-177800" algn="l" defTabSz="914400" rtl="0" eaLnBrk="1" latinLnBrk="0" hangingPunct="1">
        <a:lnSpc>
          <a:spcPct val="95000"/>
        </a:lnSpc>
        <a:spcBef>
          <a:spcPts val="0"/>
        </a:spcBef>
        <a:spcAft>
          <a:spcPts val="200"/>
        </a:spcAft>
        <a:buFont typeface="Verdana" panose="020B0604030504040204" pitchFamily="34" charset="0"/>
        <a:buChar char="●"/>
        <a:defRPr sz="1400" b="1" kern="1200" spc="-40" baseline="0">
          <a:solidFill>
            <a:srgbClr val="000000"/>
          </a:solidFill>
          <a:latin typeface="+mn-lt"/>
          <a:ea typeface="+mn-ea"/>
          <a:cs typeface="+mn-cs"/>
        </a:defRPr>
      </a:lvl3pPr>
      <a:lvl4pPr marL="1257300" indent="-177800" algn="l" defTabSz="914400" rtl="0" eaLnBrk="1" latinLnBrk="0" hangingPunct="1">
        <a:lnSpc>
          <a:spcPct val="95000"/>
        </a:lnSpc>
        <a:spcBef>
          <a:spcPts val="0"/>
        </a:spcBef>
        <a:spcAft>
          <a:spcPts val="200"/>
        </a:spcAft>
        <a:buFont typeface="Verdana" panose="020B0604030504040204" pitchFamily="34" charset="0"/>
        <a:buChar char="●"/>
        <a:defRPr sz="1400" b="1" kern="1200" spc="-40" baseline="0">
          <a:solidFill>
            <a:srgbClr val="000000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95000"/>
        </a:lnSpc>
        <a:spcBef>
          <a:spcPts val="0"/>
        </a:spcBef>
        <a:spcAft>
          <a:spcPts val="200"/>
        </a:spcAft>
        <a:buFont typeface="Verdana" panose="020B0604030504040204" pitchFamily="34" charset="0"/>
        <a:buChar char="●"/>
        <a:defRPr sz="1400" b="1" kern="1200" spc="-4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Yhteishaku </a:t>
            </a:r>
            <a:r>
              <a:rPr lang="fi-FI" err="1"/>
              <a:t>Gradiaan</a:t>
            </a:r>
            <a:r>
              <a:rPr lang="fi-FI"/>
              <a:t> 2021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Gradia</a:t>
            </a:r>
            <a:r>
              <a:rPr lang="fi-FI" dirty="0"/>
              <a:t>-lukiot, </a:t>
            </a:r>
            <a:r>
              <a:rPr lang="fi-FI" dirty="0" err="1"/>
              <a:t>Gradia</a:t>
            </a:r>
            <a:r>
              <a:rPr lang="fi-FI" dirty="0"/>
              <a:t> Jyväskylä, </a:t>
            </a:r>
            <a:r>
              <a:rPr lang="fi-FI" dirty="0" err="1"/>
              <a:t>Gradia</a:t>
            </a:r>
            <a:r>
              <a:rPr lang="fi-FI" dirty="0"/>
              <a:t> Jämsä</a:t>
            </a:r>
          </a:p>
          <a:p>
            <a:endParaRPr lang="fi-FI"/>
          </a:p>
          <a:p>
            <a:endParaRPr lang="fi-FI" dirty="0">
              <a:cs typeface="Arial"/>
            </a:endParaRPr>
          </a:p>
          <a:p>
            <a:endParaRPr lang="fi-FI"/>
          </a:p>
          <a:p>
            <a:endParaRPr lang="fi-FI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19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1866901"/>
            <a:ext cx="5453157" cy="4952999"/>
          </a:xfrm>
        </p:spPr>
        <p:txBody>
          <a:bodyPr>
            <a:normAutofit lnSpcReduction="10000"/>
          </a:bodyPr>
          <a:lstStyle/>
          <a:p>
            <a:r>
              <a:rPr lang="fi-FI"/>
              <a:t>Lukio-opinnot yhdistettynä huipulle tähtäävään urheiluvalmennukseen</a:t>
            </a:r>
          </a:p>
          <a:p>
            <a:r>
              <a:rPr lang="fi-FI"/>
              <a:t>Painopistelajit: </a:t>
            </a:r>
          </a:p>
          <a:p>
            <a:pPr marL="360363" lvl="1" indent="0">
              <a:buNone/>
            </a:pPr>
            <a:endParaRPr lang="fi-FI" sz="1100"/>
          </a:p>
          <a:p>
            <a:pPr marL="360363" lvl="1" indent="0">
              <a:buNone/>
            </a:pPr>
            <a:endParaRPr lang="fi-FI" sz="1100"/>
          </a:p>
          <a:p>
            <a:pPr marL="360363" lvl="1" indent="0">
              <a:buNone/>
            </a:pPr>
            <a:endParaRPr lang="fi-FI" sz="1100"/>
          </a:p>
          <a:p>
            <a:pPr marL="360363" lvl="1" indent="0">
              <a:buNone/>
            </a:pPr>
            <a:endParaRPr lang="fi-FI" sz="1100"/>
          </a:p>
          <a:p>
            <a:pPr marL="360363" lvl="1" indent="0">
              <a:buNone/>
            </a:pPr>
            <a:endParaRPr lang="fi-FI" sz="1100"/>
          </a:p>
          <a:p>
            <a:pPr marL="360363" lvl="1" indent="0">
              <a:buNone/>
            </a:pPr>
            <a:endParaRPr lang="fi-FI" sz="1100"/>
          </a:p>
          <a:p>
            <a:endParaRPr lang="fi-FI"/>
          </a:p>
          <a:p>
            <a:pPr marL="0" indent="0">
              <a:buNone/>
            </a:pPr>
            <a:endParaRPr lang="fi-FI"/>
          </a:p>
          <a:p>
            <a:r>
              <a:rPr lang="fi-FI"/>
              <a:t>Urheiluvalmennus koulupäivän aikana lisää harjoittelun määrää ja laatua</a:t>
            </a:r>
          </a:p>
          <a:p>
            <a:r>
              <a:rPr lang="fi-FI"/>
              <a:t>Myös yleislinjalaisilla on mahdollisuus hakea mukaan liikuntavalmennukseen</a:t>
            </a:r>
          </a:p>
          <a:p>
            <a:r>
              <a:rPr lang="fi-FI"/>
              <a:t>Valtakunnallinen erityistehtävä, opiskelu oman opetussuunnitelman mukaan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334962" y="1003301"/>
            <a:ext cx="5452993" cy="8636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/>
              <a:t>Urheilulinja </a:t>
            </a:r>
            <a:br>
              <a:rPr lang="fi-FI"/>
            </a:br>
            <a:r>
              <a:rPr lang="fi-FI" b="0"/>
              <a:t>Schildtin lukio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AC2CFA9-B0D5-4D10-B24D-3C27CA99B2AA}"/>
              </a:ext>
            </a:extLst>
          </p:cNvPr>
          <p:cNvSpPr txBox="1"/>
          <p:nvPr/>
        </p:nvSpPr>
        <p:spPr>
          <a:xfrm>
            <a:off x="334799" y="2824540"/>
            <a:ext cx="4782324" cy="156966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60363" lvl="1" indent="0">
              <a:buNone/>
            </a:pPr>
            <a:r>
              <a:rPr lang="fi-FI" sz="1600" b="1"/>
              <a:t>Freestyle ja kumparelasku</a:t>
            </a:r>
          </a:p>
          <a:p>
            <a:pPr marL="360363" lvl="1" indent="0">
              <a:buNone/>
            </a:pPr>
            <a:r>
              <a:rPr lang="fi-FI" sz="1600" b="1"/>
              <a:t>Jalkapallo</a:t>
            </a:r>
          </a:p>
          <a:p>
            <a:pPr marL="360363" lvl="1" indent="0">
              <a:buNone/>
            </a:pPr>
            <a:r>
              <a:rPr lang="fi-FI" sz="1600" b="1"/>
              <a:t>Joukkuevoimistelu</a:t>
            </a:r>
          </a:p>
          <a:p>
            <a:pPr marL="360363" lvl="1" indent="0">
              <a:buNone/>
            </a:pPr>
            <a:r>
              <a:rPr lang="fi-FI" sz="1600" b="1"/>
              <a:t>Telinevoimistelu</a:t>
            </a:r>
            <a:br>
              <a:rPr lang="fi-FI" sz="1600" b="1"/>
            </a:br>
            <a:r>
              <a:rPr lang="fi-FI" sz="1600" b="1"/>
              <a:t>Jääkiekko</a:t>
            </a:r>
            <a:br>
              <a:rPr lang="fi-FI" sz="1600" b="1"/>
            </a:br>
            <a:r>
              <a:rPr lang="fi-FI" sz="1600" b="1"/>
              <a:t>Maastohiihto</a:t>
            </a:r>
            <a:br>
              <a:rPr lang="fi-FI" sz="1600" b="1"/>
            </a:br>
            <a:r>
              <a:rPr lang="fi-FI" sz="1600" b="1"/>
              <a:t>Yleisurheilu</a:t>
            </a:r>
            <a:br>
              <a:rPr lang="fi-FI" sz="1600" b="1"/>
            </a:br>
            <a:r>
              <a:rPr lang="fi-FI" sz="1600" b="1"/>
              <a:t>Uinti</a:t>
            </a:r>
            <a:br>
              <a:rPr lang="fi-FI" sz="1600" b="1"/>
            </a:br>
            <a:r>
              <a:rPr lang="fi-FI" sz="1600" b="1"/>
              <a:t>Koripallo</a:t>
            </a:r>
          </a:p>
          <a:p>
            <a:pPr marL="360363" lvl="1" indent="0">
              <a:buNone/>
            </a:pPr>
            <a:r>
              <a:rPr lang="fi-FI" sz="1600" b="1"/>
              <a:t>Salibandy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370F47E0-B50A-854C-B1F4-583B16B6FA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5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Keski-Suomen ainoa musiikkilinja</a:t>
            </a:r>
          </a:p>
          <a:p>
            <a:r>
              <a:rPr lang="fi-FI"/>
              <a:t>Valtakunnallinen musiikin erityistehtävä, opiskelu oman opetussuunnitelman mukaan, omassa ryhmässä</a:t>
            </a:r>
            <a:endParaRPr lang="fi-FI">
              <a:cs typeface="Arial"/>
            </a:endParaRPr>
          </a:p>
          <a:p>
            <a:r>
              <a:rPr lang="fi-FI"/>
              <a:t>Aktiivisesti musiikkia harrastaville ja musiikkialan jatko-opintoihin aikoville</a:t>
            </a:r>
            <a:endParaRPr lang="fi-FI">
              <a:cs typeface="Arial"/>
            </a:endParaRPr>
          </a:p>
          <a:p>
            <a:r>
              <a:rPr lang="fi-FI"/>
              <a:t>Laaja musiikin ja ilmaisun kurssivalikoima</a:t>
            </a:r>
            <a:endParaRPr lang="fi-FI">
              <a:cs typeface="Arial"/>
            </a:endParaRPr>
          </a:p>
          <a:p>
            <a:r>
              <a:rPr lang="fi-FI"/>
              <a:t>Opintoja myös muista oppilaitoksista</a:t>
            </a:r>
            <a:endParaRPr lang="fi-FI">
              <a:cs typeface="Arial"/>
            </a:endParaRPr>
          </a:p>
          <a:p>
            <a:r>
              <a:rPr lang="fi-FI"/>
              <a:t>Runsaasti esiintymistilaisuuksia</a:t>
            </a:r>
            <a:endParaRPr lang="fi-FI">
              <a:cs typeface="Arial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Musiikkilinja</a:t>
            </a:r>
            <a:br>
              <a:rPr lang="fi-FI"/>
            </a:br>
            <a:r>
              <a:rPr lang="fi-FI" b="0"/>
              <a:t>Schildtin lukio</a:t>
            </a:r>
          </a:p>
          <a:p>
            <a:endParaRPr lang="fi-FI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A6639D7D-CC12-D842-A498-2AD3ED419A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6956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6296978C-A4B8-4E66-9363-A1D18D701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1549332"/>
          </a:xfrm>
        </p:spPr>
        <p:txBody>
          <a:bodyPr/>
          <a:lstStyle/>
          <a:p>
            <a:r>
              <a:rPr lang="fi-FI"/>
              <a:t>Gradia-lukioiden polut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48A5533B-D693-40CD-84E3-C0843E4F1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038" y="2964132"/>
            <a:ext cx="9144000" cy="18211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b="0"/>
              <a:t>Luonnontiedepolku, Jyväskylän Lyseon lukio</a:t>
            </a:r>
            <a:endParaRPr lang="fi-FI"/>
          </a:p>
          <a:p>
            <a:r>
              <a:rPr lang="fi-FI" b="0">
                <a:ea typeface="+mn-lt"/>
                <a:cs typeface="+mn-lt"/>
              </a:rPr>
              <a:t>Yrittäjyyspolku, Jyväskylän Lyseon lukio</a:t>
            </a:r>
            <a:endParaRPr lang="fi-FI"/>
          </a:p>
          <a:p>
            <a:r>
              <a:rPr lang="fi-FI" b="0">
                <a:ea typeface="+mn-lt"/>
                <a:cs typeface="+mn-lt"/>
              </a:rPr>
              <a:t>Kansainvälisyyspolku, Schildtin lukio</a:t>
            </a:r>
            <a:br>
              <a:rPr lang="fi-FI" b="0"/>
            </a:br>
            <a:r>
              <a:rPr lang="fi-FI" b="0"/>
              <a:t>LUMA-polku, Schildtin lukio</a:t>
            </a:r>
            <a:endParaRPr lang="fi-FI" b="0">
              <a:cs typeface="Arial"/>
            </a:endParaRPr>
          </a:p>
          <a:p>
            <a:endParaRPr lang="fi-FI" b="0">
              <a:cs typeface="Arial"/>
            </a:endParaRPr>
          </a:p>
          <a:p>
            <a:endParaRPr lang="fi-FI" b="0">
              <a:cs typeface="Arial"/>
            </a:endParaRPr>
          </a:p>
          <a:p>
            <a:endParaRPr lang="fi-FI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910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r="26"/>
          <a:stretch/>
        </p:blipFill>
        <p:spPr/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>
                <a:cs typeface="Arial"/>
              </a:rPr>
              <a:t>Opiskelevat omassa ryhmässä</a:t>
            </a:r>
            <a:endParaRPr lang="fi-FI"/>
          </a:p>
          <a:p>
            <a:r>
              <a:rPr lang="fi-FI"/>
              <a:t>Monipuolisesti biologiaa, fysiikkaa, kemiaa, maantiedettä ja matematiikkaa</a:t>
            </a:r>
          </a:p>
          <a:p>
            <a:r>
              <a:rPr lang="fi-FI"/>
              <a:t>Kokeellinen lähestymistapa: työskentelyä uusissa biologian, fysiikan ja kemian </a:t>
            </a:r>
            <a:br>
              <a:rPr lang="fi-FI"/>
            </a:br>
            <a:r>
              <a:rPr lang="fi-FI"/>
              <a:t>laboratorioissa</a:t>
            </a:r>
            <a:endParaRPr lang="fi-FI">
              <a:cs typeface="Arial"/>
            </a:endParaRPr>
          </a:p>
          <a:p>
            <a:r>
              <a:rPr lang="fi-FI"/>
              <a:t>Yliopistovierailuja sekä tunnettujen tutkijoiden työhön tutustumista</a:t>
            </a:r>
            <a:endParaRPr lang="fi-FI">
              <a:cs typeface="Arial"/>
            </a:endParaRPr>
          </a:p>
          <a:p>
            <a:r>
              <a:rPr lang="fi-FI"/>
              <a:t>Mahdollisuus toimia matematiikka- ja luonnontiedetutoreina</a:t>
            </a:r>
            <a:endParaRPr lang="fi-FI">
              <a:cs typeface="Arial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Luonnontiedepolku</a:t>
            </a:r>
            <a:br>
              <a:rPr lang="fi-FI"/>
            </a:br>
            <a:r>
              <a:rPr lang="fi-FI" b="0"/>
              <a:t>Jyväskylän Lyseon lukio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4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Voit painottaa esimerkiksi omaa yritystoimintaa, kilpailutoimintaa tai vaikka kansainvälisyyttä</a:t>
            </a:r>
          </a:p>
          <a:p>
            <a:r>
              <a:rPr lang="fi-FI"/>
              <a:t>Opit työnantajien arvostamia taitoja: luovuutta, ongelmanratkaisua, viestintää, johtamista ja riskinottoa</a:t>
            </a:r>
          </a:p>
          <a:p>
            <a:r>
              <a:rPr lang="fi-FI"/>
              <a:t>Tekemällä, kokeilemalla ja vuorovaikutuksessa – niin ammattilaisten kuin oman vertaisryhmän kanssa</a:t>
            </a:r>
          </a:p>
          <a:p>
            <a:endParaRPr lang="fi-FI" sz="1800"/>
          </a:p>
          <a:p>
            <a:endParaRPr lang="fi-FI" sz="1800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Yrittäjyyspolku </a:t>
            </a:r>
            <a:br>
              <a:rPr lang="fi-FI"/>
            </a:br>
            <a:r>
              <a:rPr lang="fi-FI" b="0"/>
              <a:t>Jyväskylän Lyseon lukio</a:t>
            </a:r>
          </a:p>
          <a:p>
            <a:endParaRPr lang="fi-FI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6D39F8AD-DDA3-174F-A37B-948A1138B0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631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521BDD-F14A-4F0D-9205-50D433604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Mahdollisuus painottaa opinnoissa vieraita kieliä ja kartuttaa kansainvälisyystaitoja</a:t>
            </a:r>
          </a:p>
          <a:p>
            <a:r>
              <a:rPr lang="fi-FI"/>
              <a:t>Kansainvälisiin projekteihin osallistuminen</a:t>
            </a:r>
            <a:endParaRPr lang="fi-FI">
              <a:cs typeface="Arial"/>
            </a:endParaRPr>
          </a:p>
          <a:p>
            <a:pPr marL="534670" lvl="1"/>
            <a:r>
              <a:rPr lang="fi-FI" sz="1800"/>
              <a:t> Kieli- ja viestintätaitojen vahvistaminen  </a:t>
            </a:r>
            <a:br>
              <a:rPr lang="fi-FI" sz="1800"/>
            </a:br>
            <a:r>
              <a:rPr lang="fi-FI" sz="1800"/>
              <a:t> aidoissa tilanteissa </a:t>
            </a:r>
            <a:endParaRPr lang="fi-FI" sz="1800">
              <a:cs typeface="Arial"/>
            </a:endParaRPr>
          </a:p>
          <a:p>
            <a:pPr marL="534670" lvl="1"/>
            <a:r>
              <a:rPr lang="fi-FI" sz="1800"/>
              <a:t>Toisiin kulttuureihin tutustuminen</a:t>
            </a:r>
            <a:endParaRPr lang="fi-FI" sz="1800">
              <a:cs typeface="Arial"/>
            </a:endParaRPr>
          </a:p>
          <a:p>
            <a:pPr marL="534670" lvl="1"/>
            <a:r>
              <a:rPr lang="fi-FI" sz="1800">
                <a:cs typeface="Arial"/>
              </a:rPr>
              <a:t>Flash-kansainvälisyyskurssi</a:t>
            </a:r>
          </a:p>
          <a:p>
            <a:pPr marL="534670" lvl="1"/>
            <a:r>
              <a:rPr lang="fi-FI" sz="1800">
                <a:cs typeface="Arial"/>
              </a:rPr>
              <a:t>Englanninkielisiä kursseja tarjolla useissa pakollisissa aineissa</a:t>
            </a:r>
          </a:p>
          <a:p>
            <a:pPr marL="0" indent="0">
              <a:buNone/>
            </a:pPr>
            <a:endParaRPr lang="fi-FI" sz="1800">
              <a:cs typeface="Arial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Kansainvälisyyspolku</a:t>
            </a:r>
            <a:br>
              <a:rPr lang="fi-FI"/>
            </a:br>
            <a:r>
              <a:rPr lang="fi-FI" b="0"/>
              <a:t>Schildtin lukio</a:t>
            </a:r>
          </a:p>
          <a:p>
            <a:endParaRPr lang="fi-FI"/>
          </a:p>
        </p:txBody>
      </p:sp>
      <p:pic>
        <p:nvPicPr>
          <p:cNvPr id="8" name="Kuvan paikkamerkki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154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454747" y="1896200"/>
            <a:ext cx="5453157" cy="34272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>
                <a:cs typeface="Arial"/>
              </a:rPr>
              <a:t>Opiskelevat omassa ryhmässä</a:t>
            </a:r>
            <a:endParaRPr lang="fi-FI"/>
          </a:p>
          <a:p>
            <a:r>
              <a:rPr lang="fi-FI"/>
              <a:t>Useita luonnontieteiden ja matematiikan erityiskursseja</a:t>
            </a:r>
          </a:p>
          <a:p>
            <a:r>
              <a:rPr lang="fi-FI"/>
              <a:t>Kokeelliset ja opiskelijalähtöiset menetelmät</a:t>
            </a:r>
            <a:endParaRPr lang="fi-FI">
              <a:cs typeface="Arial"/>
            </a:endParaRPr>
          </a:p>
          <a:p>
            <a:r>
              <a:rPr lang="fi-FI"/>
              <a:t>Laaja korkeakouluyhteistyö</a:t>
            </a:r>
            <a:endParaRPr lang="fi-FI">
              <a:cs typeface="Arial"/>
            </a:endParaRPr>
          </a:p>
          <a:p>
            <a:r>
              <a:rPr lang="fi-FI"/>
              <a:t>Luonnontieteisiin, matematiikkaan ja tietotekniikkaan liittyviä teemapäiviä, vierailijoita ja vierailuja</a:t>
            </a:r>
            <a:endParaRPr lang="fi-FI">
              <a:cs typeface="Arial"/>
            </a:endParaRPr>
          </a:p>
          <a:p>
            <a:r>
              <a:rPr lang="fi-FI"/>
              <a:t>Mahdollisuus opiskella omassa LUMA-ryhmässä samanhenkisten opiskelijoiden kanssa </a:t>
            </a:r>
            <a:endParaRPr lang="fi-FI">
              <a:cs typeface="Arial"/>
            </a:endParaRPr>
          </a:p>
          <a:p>
            <a:r>
              <a:rPr lang="fi-FI"/>
              <a:t>MENTORI-toiminta (kokeneemmat opiskelijat toimivat nuorempien tukena)</a:t>
            </a:r>
            <a:endParaRPr lang="fi-FI">
              <a:cs typeface="Arial"/>
            </a:endParaRPr>
          </a:p>
          <a:p>
            <a:endParaRPr lang="fi-FI"/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6454910" y="993775"/>
            <a:ext cx="5452993" cy="8191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/>
              <a:t>LUMA-polku</a:t>
            </a:r>
            <a:br>
              <a:rPr lang="fi-FI"/>
            </a:br>
            <a:r>
              <a:rPr lang="fi-FI" b="0"/>
              <a:t>Schildtin lukio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054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FFD0BF-A635-4B1C-B98D-27EA3D246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769" y="923192"/>
            <a:ext cx="11662342" cy="2879208"/>
          </a:xfrm>
        </p:spPr>
        <p:txBody>
          <a:bodyPr/>
          <a:lstStyle/>
          <a:p>
            <a:r>
              <a:rPr lang="fi-FI"/>
              <a:t>Yhteishaussa ammatillisiin opintoihin!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981734A-A5DE-4050-8282-1C40F2508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082" y="3603721"/>
            <a:ext cx="9144000" cy="2879207"/>
          </a:xfrm>
        </p:spPr>
        <p:txBody>
          <a:bodyPr/>
          <a:lstStyle/>
          <a:p>
            <a:pPr lvl="0">
              <a:spcAft>
                <a:spcPts val="800"/>
              </a:spcAft>
            </a:pPr>
            <a:r>
              <a:rPr lang="fi-FI" sz="2800">
                <a:solidFill>
                  <a:prstClr val="white"/>
                </a:solidFill>
              </a:rPr>
              <a:t>Gradia Jyväskylä</a:t>
            </a:r>
          </a:p>
          <a:p>
            <a:pPr marL="306388" lvl="1" algn="l">
              <a:lnSpc>
                <a:spcPct val="100000"/>
              </a:lnSpc>
            </a:pPr>
            <a:r>
              <a:rPr lang="fi-FI" sz="1800">
                <a:solidFill>
                  <a:prstClr val="white"/>
                </a:solidFill>
              </a:rPr>
              <a:t>Harju, Sepänkatu 3</a:t>
            </a:r>
            <a:br>
              <a:rPr lang="fi-FI" sz="1800">
                <a:solidFill>
                  <a:prstClr val="white"/>
                </a:solidFill>
              </a:rPr>
            </a:br>
            <a:r>
              <a:rPr lang="fi-FI" sz="1800">
                <a:solidFill>
                  <a:prstClr val="white"/>
                </a:solidFill>
              </a:rPr>
              <a:t>Kukkula, Keskussairaalantie 21</a:t>
            </a:r>
            <a:br>
              <a:rPr lang="fi-FI" sz="1800">
                <a:solidFill>
                  <a:prstClr val="white"/>
                </a:solidFill>
              </a:rPr>
            </a:br>
            <a:r>
              <a:rPr lang="fi-FI" sz="1800">
                <a:solidFill>
                  <a:prstClr val="white"/>
                </a:solidFill>
              </a:rPr>
              <a:t>Kangas, Kympinkatu 3B</a:t>
            </a:r>
            <a:br>
              <a:rPr lang="fi-FI" sz="1800">
                <a:solidFill>
                  <a:prstClr val="white"/>
                </a:solidFill>
              </a:rPr>
            </a:br>
            <a:r>
              <a:rPr lang="fi-FI" sz="1800">
                <a:solidFill>
                  <a:prstClr val="white"/>
                </a:solidFill>
              </a:rPr>
              <a:t>Musiikki, Pitkäkatu 19–21</a:t>
            </a:r>
            <a:br>
              <a:rPr lang="fi-FI" sz="1800">
                <a:solidFill>
                  <a:prstClr val="white"/>
                </a:solidFill>
              </a:rPr>
            </a:br>
            <a:r>
              <a:rPr lang="fi-FI" sz="1800">
                <a:solidFill>
                  <a:prstClr val="white"/>
                </a:solidFill>
              </a:rPr>
              <a:t>Priimus, Taulumäentie 45</a:t>
            </a:r>
            <a:br>
              <a:rPr lang="fi-FI" sz="1800">
                <a:solidFill>
                  <a:prstClr val="white"/>
                </a:solidFill>
              </a:rPr>
            </a:br>
            <a:r>
              <a:rPr lang="fi-FI" sz="1800">
                <a:solidFill>
                  <a:prstClr val="white"/>
                </a:solidFill>
              </a:rPr>
              <a:t>Viitaniemi, Viitaniementie 1</a:t>
            </a:r>
            <a:br>
              <a:rPr lang="fi-FI" sz="1800">
                <a:solidFill>
                  <a:prstClr val="white"/>
                </a:solidFill>
              </a:rPr>
            </a:br>
            <a:r>
              <a:rPr lang="fi-FI" sz="1800">
                <a:solidFill>
                  <a:prstClr val="white"/>
                </a:solidFill>
              </a:rPr>
              <a:t>Laukaa, Lievestuore</a:t>
            </a:r>
            <a:br>
              <a:rPr lang="fi-FI" sz="1800">
                <a:solidFill>
                  <a:prstClr val="white"/>
                </a:solidFill>
              </a:rPr>
            </a:br>
            <a:r>
              <a:rPr lang="fi-FI" sz="1800">
                <a:solidFill>
                  <a:prstClr val="white"/>
                </a:solidFill>
              </a:rPr>
              <a:t>Keuruu</a:t>
            </a:r>
            <a:br>
              <a:rPr lang="fi-FI" sz="1800" b="0">
                <a:solidFill>
                  <a:prstClr val="white"/>
                </a:solidFill>
              </a:rPr>
            </a:br>
            <a:endParaRPr lang="fi-FI" sz="1600" b="0">
              <a:solidFill>
                <a:prstClr val="white"/>
              </a:solidFill>
            </a:endParaRPr>
          </a:p>
          <a:p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FB6479B-C51A-4998-A8A4-ACFE6194E56A}"/>
              </a:ext>
            </a:extLst>
          </p:cNvPr>
          <p:cNvSpPr txBox="1"/>
          <p:nvPr/>
        </p:nvSpPr>
        <p:spPr>
          <a:xfrm>
            <a:off x="4728835" y="3526971"/>
            <a:ext cx="6498771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800"/>
              </a:spcAft>
            </a:pPr>
            <a:r>
              <a:rPr lang="fi-FI" sz="2800" b="1">
                <a:solidFill>
                  <a:prstClr val="white"/>
                </a:solidFill>
              </a:rPr>
              <a:t>Gradia Jämsä</a:t>
            </a:r>
          </a:p>
          <a:p>
            <a:pPr marL="306388" lvl="1"/>
            <a:r>
              <a:rPr lang="fi-FI" b="1">
                <a:solidFill>
                  <a:prstClr val="white"/>
                </a:solidFill>
              </a:rPr>
              <a:t>Myllymäki, Jämsänkoski, </a:t>
            </a:r>
            <a:br>
              <a:rPr lang="fi-FI" b="1">
                <a:solidFill>
                  <a:prstClr val="white"/>
                </a:solidFill>
              </a:rPr>
            </a:br>
            <a:r>
              <a:rPr lang="fi-FI" b="1">
                <a:solidFill>
                  <a:prstClr val="white"/>
                </a:solidFill>
              </a:rPr>
              <a:t>Koulutie 19 ja 12, Metsäoppilaitoksentie 14</a:t>
            </a:r>
          </a:p>
        </p:txBody>
      </p:sp>
    </p:spTree>
    <p:extLst>
      <p:ext uri="{BB962C8B-B14F-4D97-AF65-F5344CB8AC3E}">
        <p14:creationId xmlns:p14="http://schemas.microsoft.com/office/powerpoint/2010/main" val="894496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836530" y="957185"/>
            <a:ext cx="10201440" cy="1011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>
                <a:solidFill>
                  <a:schemeClr val="tx1"/>
                </a:solidFill>
              </a:rPr>
              <a:t>AMMATILLISEN PERUSTUTKINNON RAKENNE 180 OSP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393795" y="2356623"/>
            <a:ext cx="7285463" cy="1011044"/>
          </a:xfrm>
          <a:prstGeom prst="rect">
            <a:avLst/>
          </a:prstGeom>
          <a:solidFill>
            <a:srgbClr val="F3E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>
                <a:solidFill>
                  <a:schemeClr val="tx1"/>
                </a:solidFill>
              </a:rPr>
              <a:t>Ammatilliset tutkinnon osat 145 </a:t>
            </a:r>
            <a:r>
              <a:rPr lang="fi-FI" sz="2000" b="1" err="1">
                <a:solidFill>
                  <a:schemeClr val="tx1"/>
                </a:solidFill>
              </a:rPr>
              <a:t>osp</a:t>
            </a:r>
            <a:endParaRPr lang="fi-FI" sz="2000" b="1">
              <a:solidFill>
                <a:schemeClr val="tx1"/>
              </a:solidFill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2942992" y="4559348"/>
            <a:ext cx="1836235" cy="1011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000000"/>
                </a:solidFill>
                <a:cs typeface="Arial"/>
              </a:rPr>
              <a:t>Viestintä- ja vuorovaikutus-osaaminen</a:t>
            </a:r>
          </a:p>
        </p:txBody>
      </p:sp>
      <p:sp>
        <p:nvSpPr>
          <p:cNvPr id="6" name="Suorakulmio 5"/>
          <p:cNvSpPr/>
          <p:nvPr/>
        </p:nvSpPr>
        <p:spPr>
          <a:xfrm>
            <a:off x="5069158" y="4559348"/>
            <a:ext cx="1836235" cy="1011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000000"/>
                </a:solidFill>
                <a:cs typeface="Arial"/>
              </a:rPr>
              <a:t>Matemaattis-</a:t>
            </a:r>
            <a:r>
              <a:rPr lang="fi-FI" sz="1600" b="1" err="1">
                <a:solidFill>
                  <a:srgbClr val="000000"/>
                </a:solidFill>
                <a:cs typeface="Arial"/>
              </a:rPr>
              <a:t>luonnontieteelli</a:t>
            </a:r>
            <a:r>
              <a:rPr lang="fi-FI" sz="1600" b="1">
                <a:solidFill>
                  <a:srgbClr val="000000"/>
                </a:solidFill>
                <a:cs typeface="Arial"/>
              </a:rPr>
              <a:t>-</a:t>
            </a:r>
            <a:r>
              <a:rPr lang="fi-FI" sz="1600" b="1" err="1">
                <a:solidFill>
                  <a:srgbClr val="000000"/>
                </a:solidFill>
                <a:cs typeface="Arial"/>
              </a:rPr>
              <a:t>nen</a:t>
            </a:r>
            <a:r>
              <a:rPr lang="fi-FI" sz="1600" b="1">
                <a:solidFill>
                  <a:srgbClr val="000000"/>
                </a:solidFill>
                <a:cs typeface="Arial"/>
              </a:rPr>
              <a:t> osaaminen</a:t>
            </a:r>
          </a:p>
        </p:txBody>
      </p:sp>
      <p:sp>
        <p:nvSpPr>
          <p:cNvPr id="7" name="Suorakulmio 6"/>
          <p:cNvSpPr/>
          <p:nvPr/>
        </p:nvSpPr>
        <p:spPr>
          <a:xfrm>
            <a:off x="7195324" y="4559348"/>
            <a:ext cx="1836235" cy="1011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600" b="1">
                <a:solidFill>
                  <a:srgbClr val="000000"/>
                </a:solidFill>
                <a:cs typeface="Arial"/>
              </a:rPr>
              <a:t>Yhteiskunta ja työelämä-osaaminen</a:t>
            </a:r>
          </a:p>
        </p:txBody>
      </p:sp>
      <p:sp>
        <p:nvSpPr>
          <p:cNvPr id="8" name="Suorakulmio 7"/>
          <p:cNvSpPr/>
          <p:nvPr/>
        </p:nvSpPr>
        <p:spPr>
          <a:xfrm>
            <a:off x="2393795" y="3548304"/>
            <a:ext cx="7285463" cy="1011044"/>
          </a:xfrm>
          <a:prstGeom prst="rect">
            <a:avLst/>
          </a:prstGeom>
          <a:solidFill>
            <a:srgbClr val="F3E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>
                <a:solidFill>
                  <a:schemeClr val="tx1"/>
                </a:solidFill>
              </a:rPr>
              <a:t>Yhteiset tutkinnon osat 35 osp</a:t>
            </a:r>
          </a:p>
        </p:txBody>
      </p:sp>
    </p:spTree>
    <p:extLst>
      <p:ext uri="{BB962C8B-B14F-4D97-AF65-F5344CB8AC3E}">
        <p14:creationId xmlns:p14="http://schemas.microsoft.com/office/powerpoint/2010/main" val="266090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/>
          <p:cNvSpPr/>
          <p:nvPr/>
        </p:nvSpPr>
        <p:spPr>
          <a:xfrm>
            <a:off x="2825451" y="251625"/>
            <a:ext cx="7017800" cy="2310044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r>
              <a:rPr lang="fi-FI" sz="1200" b="1">
                <a:solidFill>
                  <a:schemeClr val="tx1"/>
                </a:solidFill>
              </a:rPr>
              <a:t>Viestintä- ja vuorovaikutusosaaminen, 11 </a:t>
            </a:r>
            <a:r>
              <a:rPr lang="fi-FI" sz="1200" b="1" err="1">
                <a:solidFill>
                  <a:schemeClr val="tx1"/>
                </a:solidFill>
              </a:rPr>
              <a:t>osp</a:t>
            </a:r>
            <a:endParaRPr lang="fi-FI" sz="1200" b="1">
              <a:solidFill>
                <a:schemeClr val="tx1"/>
              </a:solidFill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918534" y="636131"/>
            <a:ext cx="6830587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Viestintä ja vuorovaikutus äidinkielellä					4</a:t>
            </a:r>
          </a:p>
        </p:txBody>
      </p:sp>
      <p:sp>
        <p:nvSpPr>
          <p:cNvPr id="11" name="Suorakulmio 10"/>
          <p:cNvSpPr/>
          <p:nvPr/>
        </p:nvSpPr>
        <p:spPr>
          <a:xfrm>
            <a:off x="2918533" y="1004750"/>
            <a:ext cx="6830589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Viestintä ja vuorovaikutus toisella kotimaisella kielellä				1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2918532" y="1373369"/>
            <a:ext cx="6830589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Viestintä ja vuorovaikutus vieraalla kielellä				3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2918531" y="1741988"/>
            <a:ext cx="6830589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Toiminta digitaalisessa ympäristössä					2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918530" y="2110607"/>
            <a:ext cx="6830589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Taide ja luova ilmaisu						1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2825450" y="2645202"/>
            <a:ext cx="7017801" cy="1193937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r>
              <a:rPr lang="fi-FI" sz="1200" b="1" err="1">
                <a:solidFill>
                  <a:schemeClr val="tx1"/>
                </a:solidFill>
              </a:rPr>
              <a:t>Matemaattis</a:t>
            </a:r>
            <a:r>
              <a:rPr lang="fi-FI" sz="1200" b="1">
                <a:solidFill>
                  <a:schemeClr val="tx1"/>
                </a:solidFill>
              </a:rPr>
              <a:t>-luonnontieteellinen osaaminen, 6 </a:t>
            </a:r>
            <a:r>
              <a:rPr lang="fi-FI" sz="1200" b="1" err="1">
                <a:solidFill>
                  <a:schemeClr val="tx1"/>
                </a:solidFill>
              </a:rPr>
              <a:t>osp</a:t>
            </a:r>
            <a:endParaRPr lang="fi-FI" sz="1200" b="1">
              <a:solidFill>
                <a:schemeClr val="tx1"/>
              </a:solidFill>
            </a:endParaRPr>
          </a:p>
        </p:txBody>
      </p:sp>
      <p:sp>
        <p:nvSpPr>
          <p:cNvPr id="16" name="Suorakulmio 15"/>
          <p:cNvSpPr/>
          <p:nvPr/>
        </p:nvSpPr>
        <p:spPr>
          <a:xfrm>
            <a:off x="2918534" y="3029708"/>
            <a:ext cx="6830583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Matematiikka ja matematiikan soveltaminen				4</a:t>
            </a:r>
          </a:p>
        </p:txBody>
      </p:sp>
      <p:sp>
        <p:nvSpPr>
          <p:cNvPr id="17" name="Suorakulmio 16"/>
          <p:cNvSpPr/>
          <p:nvPr/>
        </p:nvSpPr>
        <p:spPr>
          <a:xfrm>
            <a:off x="2918533" y="3398327"/>
            <a:ext cx="6830585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Fysikaaliset ja kemikaaliset ilmiöt ja niiden soveltaminen			2</a:t>
            </a:r>
          </a:p>
        </p:txBody>
      </p:sp>
      <p:sp>
        <p:nvSpPr>
          <p:cNvPr id="21" name="Suorakulmio 20"/>
          <p:cNvSpPr/>
          <p:nvPr/>
        </p:nvSpPr>
        <p:spPr>
          <a:xfrm>
            <a:off x="2825450" y="3922671"/>
            <a:ext cx="7017801" cy="2679835"/>
          </a:xfrm>
          <a:prstGeom prst="rect">
            <a:avLst/>
          </a:prstGeom>
          <a:solidFill>
            <a:srgbClr val="FE7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r>
              <a:rPr lang="fi-FI" sz="1200" b="1">
                <a:solidFill>
                  <a:schemeClr val="tx1"/>
                </a:solidFill>
              </a:rPr>
              <a:t>Yhteiskunta- ja työelämäosaaminen, 9 </a:t>
            </a:r>
            <a:r>
              <a:rPr lang="fi-FI" sz="1200" b="1" err="1">
                <a:solidFill>
                  <a:schemeClr val="tx1"/>
                </a:solidFill>
              </a:rPr>
              <a:t>osp</a:t>
            </a:r>
            <a:endParaRPr lang="fi-FI" sz="1200" b="1">
              <a:solidFill>
                <a:schemeClr val="tx1"/>
              </a:solidFill>
            </a:endParaRPr>
          </a:p>
        </p:txBody>
      </p:sp>
      <p:sp>
        <p:nvSpPr>
          <p:cNvPr id="22" name="Suorakulmio 21"/>
          <p:cNvSpPr/>
          <p:nvPr/>
        </p:nvSpPr>
        <p:spPr>
          <a:xfrm>
            <a:off x="2918534" y="4307178"/>
            <a:ext cx="6830583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Yhteiskunnassa ja kansalaisena toimiminen				2</a:t>
            </a:r>
          </a:p>
        </p:txBody>
      </p:sp>
      <p:sp>
        <p:nvSpPr>
          <p:cNvPr id="23" name="Suorakulmio 22"/>
          <p:cNvSpPr/>
          <p:nvPr/>
        </p:nvSpPr>
        <p:spPr>
          <a:xfrm>
            <a:off x="2918533" y="4675797"/>
            <a:ext cx="6830585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Työelämässä toimiminen						2</a:t>
            </a:r>
          </a:p>
        </p:txBody>
      </p:sp>
      <p:sp>
        <p:nvSpPr>
          <p:cNvPr id="24" name="Suorakulmio 23"/>
          <p:cNvSpPr/>
          <p:nvPr/>
        </p:nvSpPr>
        <p:spPr>
          <a:xfrm>
            <a:off x="2918532" y="5044416"/>
            <a:ext cx="6830585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Opiskelu- ja urasuunnitteluvalmiudet					1</a:t>
            </a:r>
          </a:p>
        </p:txBody>
      </p:sp>
      <p:sp>
        <p:nvSpPr>
          <p:cNvPr id="25" name="Suorakulmio 24"/>
          <p:cNvSpPr/>
          <p:nvPr/>
        </p:nvSpPr>
        <p:spPr>
          <a:xfrm>
            <a:off x="2918531" y="5413035"/>
            <a:ext cx="6830585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Yrittäjyys ja yrittäjämäinen toiminta					1</a:t>
            </a:r>
          </a:p>
        </p:txBody>
      </p:sp>
      <p:sp>
        <p:nvSpPr>
          <p:cNvPr id="26" name="Suorakulmio 25"/>
          <p:cNvSpPr/>
          <p:nvPr/>
        </p:nvSpPr>
        <p:spPr>
          <a:xfrm>
            <a:off x="2918530" y="5781654"/>
            <a:ext cx="6830585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Työkyvyn ja hyvinvoinnin ylläpitäminen					2</a:t>
            </a:r>
          </a:p>
        </p:txBody>
      </p:sp>
      <p:sp>
        <p:nvSpPr>
          <p:cNvPr id="27" name="Suorakulmio 26"/>
          <p:cNvSpPr/>
          <p:nvPr/>
        </p:nvSpPr>
        <p:spPr>
          <a:xfrm>
            <a:off x="2918530" y="6152713"/>
            <a:ext cx="6830585" cy="348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b="1">
                <a:solidFill>
                  <a:schemeClr val="tx1"/>
                </a:solidFill>
              </a:rPr>
              <a:t>Kestävän kehityksen edistäminen					1</a:t>
            </a:r>
          </a:p>
        </p:txBody>
      </p:sp>
      <p:sp>
        <p:nvSpPr>
          <p:cNvPr id="29" name="Otsikko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Yhteiset </a:t>
            </a:r>
            <a:br>
              <a:rPr lang="fi-FI"/>
            </a:br>
            <a:r>
              <a:rPr lang="fi-FI"/>
              <a:t>tutkinnon osat </a:t>
            </a:r>
            <a:br>
              <a:rPr lang="fi-FI"/>
            </a:br>
            <a:r>
              <a:rPr lang="fi-FI"/>
              <a:t>(35 </a:t>
            </a:r>
            <a:r>
              <a:rPr lang="fi-FI" err="1"/>
              <a:t>osp</a:t>
            </a:r>
            <a:r>
              <a:rPr lang="fi-FI"/>
              <a:t>)</a:t>
            </a:r>
          </a:p>
        </p:txBody>
      </p:sp>
      <p:sp>
        <p:nvSpPr>
          <p:cNvPr id="31" name="Kolmio 30"/>
          <p:cNvSpPr/>
          <p:nvPr/>
        </p:nvSpPr>
        <p:spPr>
          <a:xfrm rot="16200000">
            <a:off x="9833631" y="1287682"/>
            <a:ext cx="356347" cy="237928"/>
          </a:xfrm>
          <a:prstGeom prst="triangle">
            <a:avLst/>
          </a:prstGeom>
          <a:solidFill>
            <a:srgbClr val="CDD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Kolmio 33"/>
          <p:cNvSpPr/>
          <p:nvPr/>
        </p:nvSpPr>
        <p:spPr>
          <a:xfrm rot="16200000">
            <a:off x="9833631" y="3166563"/>
            <a:ext cx="356347" cy="237928"/>
          </a:xfrm>
          <a:prstGeom prst="triangle">
            <a:avLst/>
          </a:prstGeom>
          <a:solidFill>
            <a:srgbClr val="CDD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Kolmio 34"/>
          <p:cNvSpPr/>
          <p:nvPr/>
        </p:nvSpPr>
        <p:spPr>
          <a:xfrm rot="16200000">
            <a:off x="9836790" y="5143623"/>
            <a:ext cx="356347" cy="237928"/>
          </a:xfrm>
          <a:prstGeom prst="triangle">
            <a:avLst/>
          </a:prstGeom>
          <a:solidFill>
            <a:srgbClr val="CDD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Suorakulmio 27"/>
          <p:cNvSpPr/>
          <p:nvPr/>
        </p:nvSpPr>
        <p:spPr>
          <a:xfrm>
            <a:off x="9997892" y="251625"/>
            <a:ext cx="1935329" cy="6350881"/>
          </a:xfrm>
          <a:prstGeom prst="rect">
            <a:avLst/>
          </a:prstGeom>
          <a:solidFill>
            <a:srgbClr val="CDD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>
                <a:solidFill>
                  <a:schemeClr val="tx1"/>
                </a:solidFill>
              </a:rPr>
              <a:t>9 OSP</a:t>
            </a:r>
          </a:p>
          <a:p>
            <a:pPr algn="ctr"/>
            <a:endParaRPr lang="fi-FI" sz="1200" b="1">
              <a:solidFill>
                <a:schemeClr val="tx1"/>
              </a:solidFill>
            </a:endParaRPr>
          </a:p>
          <a:p>
            <a:pPr algn="ctr"/>
            <a:r>
              <a:rPr lang="fi-FI" sz="1200" b="1">
                <a:solidFill>
                  <a:schemeClr val="tx1"/>
                </a:solidFill>
              </a:rPr>
              <a:t>Opiskelijan valitsemia yhteisten tutkinnon osien osaamistavoitteita yhteensä 9 </a:t>
            </a:r>
            <a:r>
              <a:rPr lang="fi-FI" sz="1200" b="1" err="1">
                <a:solidFill>
                  <a:schemeClr val="tx1"/>
                </a:solidFill>
              </a:rPr>
              <a:t>osp</a:t>
            </a:r>
            <a:r>
              <a:rPr lang="fi-FI" sz="1200" b="1">
                <a:solidFill>
                  <a:schemeClr val="tx1"/>
                </a:solidFill>
              </a:rPr>
              <a:t> mistä vain tutkinnon osasta.</a:t>
            </a:r>
          </a:p>
        </p:txBody>
      </p:sp>
    </p:spTree>
    <p:extLst>
      <p:ext uri="{BB962C8B-B14F-4D97-AF65-F5344CB8AC3E}">
        <p14:creationId xmlns:p14="http://schemas.microsoft.com/office/powerpoint/2010/main" val="200161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17B5245-07DB-4436-8CB1-34B3CF3E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5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n paikkamerkki 1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Sisällön paikkamerkki 7"/>
          <p:cNvSpPr>
            <a:spLocks noGrp="1"/>
          </p:cNvSpPr>
          <p:nvPr>
            <p:ph sz="half" idx="1"/>
          </p:nvPr>
        </p:nvSpPr>
        <p:spPr>
          <a:xfrm>
            <a:off x="6454747" y="1667600"/>
            <a:ext cx="5453157" cy="5190400"/>
          </a:xfrm>
        </p:spPr>
        <p:txBody>
          <a:bodyPr vert="horz" lIns="0" tIns="0" rIns="0" bIns="0" rtlCol="0" anchor="t">
            <a:normAutofit/>
          </a:bodyPr>
          <a:lstStyle/>
          <a:p>
            <a:pPr fontAlgn="base"/>
            <a:r>
              <a:rPr lang="fi-FI" dirty="0">
                <a:solidFill>
                  <a:schemeClr val="tx1"/>
                </a:solidFill>
              </a:rPr>
              <a:t>Yksilölliset opintopolut</a:t>
            </a:r>
          </a:p>
          <a:p>
            <a:pPr marL="534670" lvl="1"/>
            <a:r>
              <a:rPr lang="fi-FI" sz="2000" dirty="0">
                <a:solidFill>
                  <a:schemeClr val="tx1"/>
                </a:solidFill>
              </a:rPr>
              <a:t> HOKS = henkilökohtaisen osaamisen  </a:t>
            </a:r>
            <a:br>
              <a:rPr lang="fi-FI" sz="2000" dirty="0"/>
            </a:br>
            <a:r>
              <a:rPr lang="fi-FI" sz="2000" dirty="0">
                <a:solidFill>
                  <a:schemeClr val="tx1"/>
                </a:solidFill>
              </a:rPr>
              <a:t> kehittämissuunnitelma</a:t>
            </a:r>
            <a:endParaRPr lang="fi-FI" sz="2000" dirty="0">
              <a:solidFill>
                <a:schemeClr val="tx1"/>
              </a:solidFill>
              <a:cs typeface="Arial"/>
            </a:endParaRPr>
          </a:p>
          <a:p>
            <a:pPr marL="534670" lvl="1"/>
            <a:r>
              <a:rPr lang="fi-FI" sz="2000" dirty="0">
                <a:solidFill>
                  <a:schemeClr val="tx1"/>
                </a:solidFill>
              </a:rPr>
              <a:t> Yksilöllinen koulutusaika, 2–3 vuotta</a:t>
            </a:r>
          </a:p>
          <a:p>
            <a:pPr marL="534670" lvl="1"/>
            <a:r>
              <a:rPr lang="fi-FI" sz="2000" dirty="0">
                <a:solidFill>
                  <a:schemeClr val="tx1"/>
                </a:solidFill>
              </a:rPr>
              <a:t> Opintoja voi halutessaan suunnata:</a:t>
            </a:r>
          </a:p>
          <a:p>
            <a:pPr lvl="3"/>
            <a:r>
              <a:rPr lang="fi-FI" sz="2000" dirty="0"/>
              <a:t>Kansainvälisyys</a:t>
            </a:r>
          </a:p>
          <a:p>
            <a:pPr lvl="3"/>
            <a:r>
              <a:rPr lang="fi-FI" sz="2000" dirty="0"/>
              <a:t>Kahden tutkinnon opinnot</a:t>
            </a:r>
          </a:p>
          <a:p>
            <a:pPr lvl="3"/>
            <a:r>
              <a:rPr lang="fi-FI" sz="2000" dirty="0"/>
              <a:t>Kilpailutoiminta</a:t>
            </a:r>
          </a:p>
          <a:p>
            <a:pPr lvl="3"/>
            <a:r>
              <a:rPr lang="fi-FI" sz="2000" dirty="0"/>
              <a:t>Yrittäjyysopinnot</a:t>
            </a:r>
          </a:p>
          <a:p>
            <a:pPr lvl="3"/>
            <a:r>
              <a:rPr lang="fi-FI" sz="2000" dirty="0" err="1"/>
              <a:t>EduFutura</a:t>
            </a:r>
            <a:r>
              <a:rPr lang="fi-FI" sz="2000" dirty="0"/>
              <a:t>-opinnot</a:t>
            </a:r>
          </a:p>
          <a:p>
            <a:pPr lvl="3"/>
            <a:r>
              <a:rPr lang="fi-FI" sz="2000" dirty="0"/>
              <a:t>Urheiluamis</a:t>
            </a:r>
          </a:p>
          <a:p>
            <a:pPr marL="360045" lvl="1" indent="0">
              <a:buNone/>
            </a:pPr>
            <a:endParaRPr lang="fi-FI" sz="2000">
              <a:solidFill>
                <a:schemeClr val="tx1"/>
              </a:solidFill>
              <a:cs typeface="Arial" panose="020B0604020202020204"/>
            </a:endParaRPr>
          </a:p>
          <a:p>
            <a:pPr lvl="0"/>
            <a:r>
              <a:rPr lang="fi-FI">
                <a:solidFill>
                  <a:schemeClr val="tx1"/>
                </a:solidFill>
              </a:rPr>
              <a:t>Monipuoliset oppimisympäristöt, osaamista hankitaan monilla eri tavoilla</a:t>
            </a:r>
            <a:endParaRPr lang="fi-FI">
              <a:solidFill>
                <a:schemeClr val="tx1"/>
              </a:solidFill>
              <a:cs typeface="Arial"/>
            </a:endParaRPr>
          </a:p>
          <a:p>
            <a:r>
              <a:rPr lang="fi-FI" dirty="0">
                <a:solidFill>
                  <a:schemeClr val="tx1"/>
                </a:solidFill>
                <a:cs typeface="Arial"/>
              </a:rPr>
              <a:t>Oma ryhmänohjaaja/HOKS-ohjaaja</a:t>
            </a:r>
          </a:p>
          <a:p>
            <a:pPr marL="0" indent="0">
              <a:buNone/>
            </a:pPr>
            <a:endParaRPr lang="fi-FI">
              <a:cs typeface="Arial" panose="020B0604020202020204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6454910" y="765175"/>
            <a:ext cx="5452993" cy="819150"/>
          </a:xfrm>
        </p:spPr>
        <p:txBody>
          <a:bodyPr/>
          <a:lstStyle/>
          <a:p>
            <a:r>
              <a:rPr lang="fi-FI" sz="2400"/>
              <a:t>Ammatillinen koulutus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390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r="26"/>
          <a:stretch/>
        </p:blipFill>
        <p:spPr/>
      </p:pic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Tavoitteellista ja ohjattua</a:t>
            </a:r>
          </a:p>
          <a:p>
            <a:r>
              <a:rPr lang="fi-FI"/>
              <a:t>Oppimista todellisessa työympäristössä</a:t>
            </a:r>
            <a:endParaRPr lang="fi-FI" sz="1800"/>
          </a:p>
          <a:p>
            <a:r>
              <a:rPr lang="fi-FI"/>
              <a:t>Työelämän pelisäännöt</a:t>
            </a:r>
            <a:endParaRPr lang="fi-FI">
              <a:cs typeface="Arial"/>
            </a:endParaRPr>
          </a:p>
          <a:p>
            <a:r>
              <a:rPr lang="fi-FI"/>
              <a:t>Todelliset alan työtehtävät</a:t>
            </a:r>
            <a:endParaRPr lang="fi-FI">
              <a:cs typeface="Arial"/>
            </a:endParaRPr>
          </a:p>
          <a:p>
            <a:r>
              <a:rPr lang="fi-FI"/>
              <a:t>Työyhteisössä toimiminen</a:t>
            </a:r>
            <a:endParaRPr lang="fi-FI">
              <a:cs typeface="Arial" panose="020B0604020202020204"/>
            </a:endParaRPr>
          </a:p>
          <a:p>
            <a:r>
              <a:rPr lang="fi-FI">
                <a:cs typeface="Arial" panose="020B0604020202020204"/>
              </a:rPr>
              <a:t>Työturvallisuus, terveydentilaa ja toimintakykyä koskevat rajoitukset tietyillä aloilla</a:t>
            </a:r>
            <a:endParaRPr lang="fi-FI"/>
          </a:p>
          <a:p>
            <a:r>
              <a:rPr lang="fi-FI"/>
              <a:t>Suojavälineet ja työvaatteet</a:t>
            </a:r>
            <a:endParaRPr lang="fi-FI">
              <a:cs typeface="Arial" panose="020B0604020202020204"/>
            </a:endParaRPr>
          </a:p>
          <a:p>
            <a:r>
              <a:rPr lang="fi-FI"/>
              <a:t>Kotimaassa tai ulkomailla</a:t>
            </a:r>
            <a:endParaRPr lang="fi-FI">
              <a:cs typeface="Arial" panose="020B0604020202020204"/>
            </a:endParaRPr>
          </a:p>
          <a:p>
            <a:pPr marL="0" indent="0">
              <a:buNone/>
            </a:pP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z="2400"/>
              <a:t>Oppiminen työpaikalla 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3979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8E08D195-1E1A-4FCC-BF2D-7DBDE4F71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799" y="1252025"/>
            <a:ext cx="5453157" cy="5368584"/>
          </a:xfrm>
        </p:spPr>
        <p:txBody>
          <a:bodyPr/>
          <a:lstStyle/>
          <a:p>
            <a:pPr marL="360363" lvl="1" indent="0">
              <a:buNone/>
            </a:pPr>
            <a:endParaRPr lang="fi-FI" sz="1800"/>
          </a:p>
          <a:p>
            <a:r>
              <a:rPr lang="fi-FI"/>
              <a:t>Ammatilliseen koulutukseen opiskelijat valitaan valintapisteiden perusteella</a:t>
            </a:r>
          </a:p>
          <a:p>
            <a:endParaRPr lang="fi-FI"/>
          </a:p>
          <a:p>
            <a:r>
              <a:rPr lang="fi-FI"/>
              <a:t>Kun äidinkieli on muu kuin suomi, hakijan kielitaito arvioidaan</a:t>
            </a:r>
          </a:p>
          <a:p>
            <a:pPr lvl="1"/>
            <a:r>
              <a:rPr lang="fi-FI" sz="1600"/>
              <a:t>Kielikokeella tai todistusten perusteella</a:t>
            </a:r>
          </a:p>
          <a:p>
            <a:pPr marL="0" indent="0">
              <a:buNone/>
            </a:pPr>
            <a:endParaRPr lang="fi-FI"/>
          </a:p>
          <a:p>
            <a:r>
              <a:rPr lang="fi-FI"/>
              <a:t>Harkintaan perustuva valinta tehdään valintapistemääristä riippumatta</a:t>
            </a:r>
          </a:p>
          <a:p>
            <a:pPr lvl="1"/>
            <a:r>
              <a:rPr lang="fi-FI" sz="1600"/>
              <a:t> oppimisvaikeudet</a:t>
            </a:r>
          </a:p>
          <a:p>
            <a:pPr lvl="1"/>
            <a:r>
              <a:rPr lang="fi-FI" sz="1600"/>
              <a:t> sosiaaliset syyt</a:t>
            </a:r>
          </a:p>
          <a:p>
            <a:pPr lvl="1"/>
            <a:r>
              <a:rPr lang="fi-FI" sz="1600"/>
              <a:t> koulutodistusten puuttuminen tai todistusten   </a:t>
            </a:r>
            <a:br>
              <a:rPr lang="fi-FI" sz="1600"/>
            </a:br>
            <a:r>
              <a:rPr lang="fi-FI" sz="1600"/>
              <a:t> vertailuvaikeudet</a:t>
            </a:r>
          </a:p>
          <a:p>
            <a:pPr lvl="1"/>
            <a:r>
              <a:rPr lang="fi-FI" sz="1600"/>
              <a:t> tutkinnon suorittamiseen riittämätön </a:t>
            </a:r>
            <a:br>
              <a:rPr lang="fi-FI" sz="1600"/>
            </a:br>
            <a:r>
              <a:rPr lang="fi-FI" sz="1600"/>
              <a:t> tutkintokielen kielitaito</a:t>
            </a:r>
            <a:endParaRPr lang="fi-FI"/>
          </a:p>
          <a:p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728106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BFA25B3-938F-4F01-A509-4D2BF32B2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4747" y="1947000"/>
            <a:ext cx="5453157" cy="3427200"/>
          </a:xfrm>
        </p:spPr>
        <p:txBody>
          <a:bodyPr/>
          <a:lstStyle/>
          <a:p>
            <a:r>
              <a:rPr lang="fi-FI"/>
              <a:t>Tavoitteena parantaa koulutuksen ja työelämän turvallisuutta</a:t>
            </a:r>
          </a:p>
          <a:p>
            <a:r>
              <a:rPr lang="fi-FI"/>
              <a:t>Koskee seuraavia Gradian yhteishaussa 2021 olevia koulutuksia:</a:t>
            </a:r>
          </a:p>
          <a:p>
            <a:pPr lvl="1"/>
            <a:r>
              <a:rPr lang="fi-FI" sz="2000"/>
              <a:t>Kasvatus- ja ohjausalan perustutkinto</a:t>
            </a:r>
          </a:p>
          <a:p>
            <a:pPr lvl="1"/>
            <a:r>
              <a:rPr lang="fi-FI" sz="2000"/>
              <a:t>Logistiikan perustutkinto, </a:t>
            </a:r>
            <a:br>
              <a:rPr lang="fi-FI" sz="2000"/>
            </a:br>
            <a:r>
              <a:rPr lang="fi-FI" sz="2000"/>
              <a:t>kuljetuspalvelujen osaamisala</a:t>
            </a:r>
          </a:p>
          <a:p>
            <a:pPr lvl="1"/>
            <a:r>
              <a:rPr lang="fi-FI" sz="2000"/>
              <a:t>Metsäalan perustutkinto, metsäkoneenkuljetuksen osaamisala</a:t>
            </a:r>
          </a:p>
          <a:p>
            <a:pPr lvl="1"/>
            <a:r>
              <a:rPr lang="fi-FI" sz="2000"/>
              <a:t>Rakennusalan perustutkinto, maarakennuskoneenkuljetuksen osaamisala</a:t>
            </a:r>
          </a:p>
          <a:p>
            <a:pPr lvl="1"/>
            <a:r>
              <a:rPr lang="fi-FI" sz="2000"/>
              <a:t>Sosiaali- ja terveysalan perustutkinto</a:t>
            </a:r>
          </a:p>
          <a:p>
            <a:pPr lvl="1"/>
            <a:r>
              <a:rPr lang="fi-FI" sz="2000"/>
              <a:t>Turvallisuusalan perustutkinto</a:t>
            </a:r>
          </a:p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>
          <a:xfrm>
            <a:off x="6454910" y="1044575"/>
            <a:ext cx="5452993" cy="819150"/>
          </a:xfrm>
        </p:spPr>
        <p:txBody>
          <a:bodyPr/>
          <a:lstStyle/>
          <a:p>
            <a:r>
              <a:rPr lang="fi-FI"/>
              <a:t>SORA-lainsäädäntö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75AE0AC1-0BDE-2141-B427-442A981F7F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9057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isällön paikkamerkki 13"/>
          <p:cNvSpPr>
            <a:spLocks noGrp="1"/>
          </p:cNvSpPr>
          <p:nvPr>
            <p:ph sz="half" idx="1"/>
          </p:nvPr>
        </p:nvSpPr>
        <p:spPr>
          <a:xfrm>
            <a:off x="6454747" y="1667600"/>
            <a:ext cx="5453157" cy="50253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Ammatillisten opintojen ja tavoitteellisen urheilun yhdistäminen </a:t>
            </a:r>
          </a:p>
          <a:p>
            <a:r>
              <a:rPr lang="fi-FI"/>
              <a:t>Mahdollisuus osallistua aamuharjoitteluun, valmennusleireille ja/tai kilpailumatkoille opintojen aikana, yhteistyötä tehdään Schildtin lukion urheilulinjan kanssa.</a:t>
            </a:r>
          </a:p>
          <a:p>
            <a:r>
              <a:rPr lang="fi-FI"/>
              <a:t>Valinnan edellytyksenä on opintojen edistyminen ja riittävän korkealla tasolla oleva tavoitteellinen urheilu. Urheilulliset tasovaatimukset Suomen Olympiakomitean valtakunnallisen linjauksen mukaan.</a:t>
            </a:r>
          </a:p>
          <a:p>
            <a:r>
              <a:rPr lang="fi-FI"/>
              <a:t>Virallisiin urheiluoppilaitoksiin haettaessa urheilija lähettää erillisen urheiluoppilaitosten hakulomakkeen yhteishaun päättymispäivään mennessä.</a:t>
            </a:r>
          </a:p>
          <a:p>
            <a:endParaRPr lang="fi-FI"/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>
          <a:xfrm>
            <a:off x="6454910" y="765175"/>
            <a:ext cx="5452993" cy="819150"/>
          </a:xfrm>
        </p:spPr>
        <p:txBody>
          <a:bodyPr/>
          <a:lstStyle/>
          <a:p>
            <a:r>
              <a:rPr lang="fi-FI"/>
              <a:t>Urheiluamis</a:t>
            </a:r>
            <a:br>
              <a:rPr lang="fi-FI"/>
            </a:br>
            <a:endParaRPr lang="fi-FI"/>
          </a:p>
          <a:p>
            <a:endParaRPr lang="fi-FI"/>
          </a:p>
        </p:txBody>
      </p:sp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327D3A63-69F4-F84E-8A15-EBFECBA5F7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0056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855EC34-9E1D-4EF1-A20B-93D0AA35EB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Hakukohteet yhteishaussa 2021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6B1FCAAC-CA36-42C3-AC3C-27FE83009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Ammatilliset perustutkinnot</a:t>
            </a:r>
          </a:p>
          <a:p>
            <a:endParaRPr lang="fi-FI"/>
          </a:p>
          <a:p>
            <a:r>
              <a:rPr lang="fi-FI"/>
              <a:t>Gradia Jyväskylä</a:t>
            </a:r>
          </a:p>
          <a:p>
            <a:r>
              <a:rPr lang="fi-FI"/>
              <a:t>Gradia Jämsä</a:t>
            </a:r>
          </a:p>
        </p:txBody>
      </p:sp>
    </p:spTree>
    <p:extLst>
      <p:ext uri="{BB962C8B-B14F-4D97-AF65-F5344CB8AC3E}">
        <p14:creationId xmlns:p14="http://schemas.microsoft.com/office/powerpoint/2010/main" val="1151033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799" y="548640"/>
            <a:ext cx="5453157" cy="550926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fi-FI">
              <a:solidFill>
                <a:srgbClr val="FE70C3"/>
              </a:solidFill>
            </a:endParaRPr>
          </a:p>
          <a:p>
            <a:pPr marL="0" indent="0">
              <a:buNone/>
            </a:pPr>
            <a:r>
              <a:rPr lang="fi-FI" err="1">
                <a:solidFill>
                  <a:srgbClr val="FE70C3"/>
                </a:solidFill>
              </a:rPr>
              <a:t>Sosiaali</a:t>
            </a:r>
            <a:r>
              <a:rPr lang="fi-FI">
                <a:solidFill>
                  <a:srgbClr val="FE70C3"/>
                </a:solidFill>
              </a:rPr>
              <a:t>- ja terveysalan perustutkinto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r>
              <a:rPr lang="fi-FI"/>
              <a:t>Lähihoitaja </a:t>
            </a:r>
            <a:br>
              <a:rPr lang="fi-FI"/>
            </a:br>
            <a:r>
              <a:rPr lang="fi-FI" b="0"/>
              <a:t>Jyväskylä, Jämsä </a:t>
            </a:r>
            <a:endParaRPr lang="fi-FI" b="0" i="1">
              <a:solidFill>
                <a:schemeClr val="tx1"/>
              </a:solidFill>
            </a:endParaRPr>
          </a:p>
          <a:p>
            <a:r>
              <a:rPr lang="fi-FI">
                <a:solidFill>
                  <a:schemeClr val="tx1"/>
                </a:solidFill>
              </a:rPr>
              <a:t>Perustason ensihoitaja </a:t>
            </a:r>
            <a:br>
              <a:rPr lang="fi-FI"/>
            </a:br>
            <a:r>
              <a:rPr lang="fi-FI" b="0">
                <a:solidFill>
                  <a:schemeClr val="tx1"/>
                </a:solidFill>
              </a:rPr>
              <a:t>Jämsä </a:t>
            </a:r>
            <a:r>
              <a:rPr lang="fi-FI" b="0" i="1">
                <a:solidFill>
                  <a:schemeClr val="tx1"/>
                </a:solidFill>
              </a:rPr>
              <a:t>vain yo-pohjaisia paikkoja</a:t>
            </a:r>
            <a:endParaRPr lang="fi-FI" b="0" i="1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fi-FI" b="0">
              <a:cs typeface="Arial"/>
            </a:endParaRPr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Kasvatus- ja ohjausalan perustutkinto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r>
              <a:rPr lang="fi-FI"/>
              <a:t>Nuoriso- ja yhteisöohjaaja </a:t>
            </a:r>
            <a:br>
              <a:rPr lang="fi-FI"/>
            </a:br>
            <a:r>
              <a:rPr lang="fi-FI"/>
              <a:t>Jämsä</a:t>
            </a:r>
            <a:endParaRPr lang="fi-FI">
              <a:cs typeface="Arial"/>
            </a:endParaRPr>
          </a:p>
          <a:p>
            <a:pPr marL="0" indent="0">
              <a:buNone/>
            </a:pPr>
            <a:r>
              <a:rPr lang="fi-FI" b="0">
                <a:cs typeface="Arial"/>
              </a:rPr>
              <a:t>    Toteutuspaikkakuntina Jyväskylä ja Jämsä</a:t>
            </a:r>
          </a:p>
          <a:p>
            <a:r>
              <a:rPr lang="fi-FI"/>
              <a:t>Lastenohjaaja </a:t>
            </a:r>
            <a:br>
              <a:rPr lang="fi-FI"/>
            </a:br>
            <a:r>
              <a:rPr lang="fi-FI" b="0"/>
              <a:t>Jämsä</a:t>
            </a:r>
            <a:endParaRPr lang="fi-FI" b="0">
              <a:cs typeface="Arial"/>
            </a:endParaRPr>
          </a:p>
          <a:p>
            <a:pPr marL="0" indent="0">
              <a:buNone/>
            </a:pPr>
            <a:r>
              <a:rPr lang="fi-FI" b="0">
                <a:cs typeface="Arial"/>
              </a:rPr>
              <a:t>   Toteutuspaikkakuntina Jyväskylä ja Jämsä</a:t>
            </a:r>
          </a:p>
          <a:p>
            <a:pPr marL="0" indent="0">
              <a:buNone/>
            </a:pPr>
            <a:endParaRPr lang="fi-FI">
              <a:solidFill>
                <a:srgbClr val="FE70C3"/>
              </a:solidFill>
              <a:cs typeface="Arial" panose="020B0604020202020204"/>
            </a:endParaRPr>
          </a:p>
        </p:txBody>
      </p:sp>
      <p:pic>
        <p:nvPicPr>
          <p:cNvPr id="7" name="Kuvan paikkamerkki 4">
            <a:extLst>
              <a:ext uri="{FF2B5EF4-FFF2-40B4-BE49-F238E27FC236}">
                <a16:creationId xmlns:a16="http://schemas.microsoft.com/office/drawing/2014/main" id="{F0004AD9-C111-4C8E-A6DB-3C565DADAF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9175" y="0"/>
            <a:ext cx="609282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3437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334799" y="633046"/>
            <a:ext cx="5453157" cy="60579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Autoalan perustutkinto</a:t>
            </a:r>
          </a:p>
          <a:p>
            <a:r>
              <a:rPr lang="fi-FI"/>
              <a:t>Ajoneuvoasentaja </a:t>
            </a:r>
            <a:br>
              <a:rPr lang="fi-FI"/>
            </a:br>
            <a:r>
              <a:rPr lang="fi-FI" b="0"/>
              <a:t>Jyväskylä, Jämsä</a:t>
            </a:r>
            <a:endParaRPr lang="fi-FI" b="0">
              <a:cs typeface="Arial"/>
            </a:endParaRPr>
          </a:p>
          <a:p>
            <a:r>
              <a:rPr lang="fi-FI"/>
              <a:t>Autokorinkorjaaja </a:t>
            </a:r>
            <a:br>
              <a:rPr lang="fi-FI"/>
            </a:br>
            <a:r>
              <a:rPr lang="fi-FI" b="0"/>
              <a:t>Jyväskylä</a:t>
            </a:r>
            <a:endParaRPr lang="fi-FI" b="0">
              <a:cs typeface="Arial"/>
            </a:endParaRPr>
          </a:p>
          <a:p>
            <a:r>
              <a:rPr lang="fi-FI"/>
              <a:t>Pienkonekorjaaja </a:t>
            </a:r>
            <a:br>
              <a:rPr lang="fi-FI"/>
            </a:br>
            <a:r>
              <a:rPr lang="fi-FI" b="0"/>
              <a:t>Jämsä</a:t>
            </a:r>
            <a:endParaRPr lang="fi-FI" b="0">
              <a:cs typeface="Arial"/>
            </a:endParaRPr>
          </a:p>
          <a:p>
            <a:r>
              <a:rPr lang="fi-FI"/>
              <a:t>Varaosamyyjä </a:t>
            </a:r>
            <a:br>
              <a:rPr lang="fi-FI"/>
            </a:br>
            <a:r>
              <a:rPr lang="fi-FI" b="0"/>
              <a:t>Jämsä</a:t>
            </a:r>
            <a:endParaRPr lang="fi-FI" b="0">
              <a:cs typeface="Arial"/>
            </a:endParaRPr>
          </a:p>
          <a:p>
            <a:endParaRPr lang="fi-FI" b="0"/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Logistiikan perustutkinto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>
              <a:tabLst>
                <a:tab pos="269875" algn="l"/>
                <a:tab pos="539750" algn="l"/>
                <a:tab pos="809625" algn="l"/>
              </a:tabLst>
            </a:pPr>
            <a:r>
              <a:rPr lang="fi-FI"/>
              <a:t>Autonkuljettaja </a:t>
            </a:r>
            <a:br>
              <a:rPr lang="fi-FI"/>
            </a:br>
            <a:r>
              <a:rPr lang="fi-FI" b="0"/>
              <a:t>Jyväskylä, Jämsä</a:t>
            </a:r>
            <a:endParaRPr lang="fi-FI" b="0">
              <a:cs typeface="Arial"/>
            </a:endParaRPr>
          </a:p>
          <a:p>
            <a:r>
              <a:rPr lang="fi-FI"/>
              <a:t>Yhdistelmäajoneuvonkuljettaja </a:t>
            </a:r>
            <a:br>
              <a:rPr lang="fi-FI"/>
            </a:br>
            <a:r>
              <a:rPr lang="fi-FI" b="0"/>
              <a:t> Jyväskylä, Jämsä</a:t>
            </a:r>
            <a:endParaRPr lang="fi-FI" b="0">
              <a:cs typeface="Arial"/>
            </a:endParaRPr>
          </a:p>
          <a:p>
            <a:pPr marL="0" indent="0">
              <a:buNone/>
            </a:pPr>
            <a:endParaRPr lang="fi-FI">
              <a:solidFill>
                <a:srgbClr val="FE70C3"/>
              </a:solidFill>
            </a:endParaRPr>
          </a:p>
          <a:p>
            <a:pPr marL="0" indent="0">
              <a:buNone/>
            </a:pPr>
            <a:endParaRPr lang="fi-FI" b="0"/>
          </a:p>
          <a:p>
            <a:endParaRPr lang="fi-FI" b="0"/>
          </a:p>
          <a:p>
            <a:endParaRPr lang="fi-FI" b="0"/>
          </a:p>
        </p:txBody>
      </p:sp>
    </p:spTree>
    <p:extLst>
      <p:ext uri="{BB962C8B-B14F-4D97-AF65-F5344CB8AC3E}">
        <p14:creationId xmlns:p14="http://schemas.microsoft.com/office/powerpoint/2010/main" val="520864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6428370" y="436097"/>
            <a:ext cx="5453157" cy="626012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Pintakäsittelyalan perustutkinto</a:t>
            </a:r>
          </a:p>
          <a:p>
            <a:pPr marL="534670" lvl="1"/>
            <a:r>
              <a:rPr lang="fi-FI" sz="2000"/>
              <a:t>Maalari </a:t>
            </a:r>
            <a:br>
              <a:rPr lang="fi-FI" sz="1800"/>
            </a:br>
            <a:r>
              <a:rPr lang="fi-FI" sz="2000" b="0"/>
              <a:t>Jyväskylä</a:t>
            </a:r>
            <a:endParaRPr lang="fi-FI" sz="2000" b="0">
              <a:solidFill>
                <a:srgbClr val="FE70C3"/>
              </a:solidFill>
              <a:cs typeface="Arial" panose="020B0604020202020204"/>
            </a:endParaRPr>
          </a:p>
          <a:p>
            <a:pPr marL="534670" lvl="1"/>
            <a:endParaRPr lang="fi-FI">
              <a:solidFill>
                <a:srgbClr val="FE70C3"/>
              </a:solidFill>
              <a:cs typeface="Arial" panose="020B0604020202020204"/>
            </a:endParaRPr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Rakennusalan perustutkinto 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/>
              <a:t>Talonrakentaja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/>
            </a:endParaRPr>
          </a:p>
          <a:p>
            <a:pPr marL="534670" lvl="1"/>
            <a:r>
              <a:rPr lang="fi-FI" sz="2000"/>
              <a:t>Maarakennuskoneenkuljettaja</a:t>
            </a:r>
            <a:br>
              <a:rPr lang="fi-FI" sz="2000"/>
            </a:br>
            <a:r>
              <a:rPr lang="fi-FI" sz="2000" b="0"/>
              <a:t>Jyväskylä</a:t>
            </a:r>
            <a:br>
              <a:rPr lang="fi-FI" sz="1800"/>
            </a:br>
            <a:endParaRPr lang="fi-FI" sz="1800" b="0">
              <a:cs typeface="Arial" panose="020B0604020202020204"/>
            </a:endParaRPr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Talotekniikan perustutkinto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/>
              <a:t>Ilmanvaihtoasentaja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 panose="020B0604020202020204"/>
            </a:endParaRPr>
          </a:p>
          <a:p>
            <a:pPr marL="534670" lvl="1"/>
            <a:r>
              <a:rPr lang="fi-FI" sz="2000"/>
              <a:t>Putkiasentaja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/>
            </a:endParaRPr>
          </a:p>
          <a:p>
            <a:pPr marL="534670" lvl="1"/>
            <a:endParaRPr lang="fi-FI" sz="2000">
              <a:solidFill>
                <a:srgbClr val="FE70C3"/>
              </a:solidFill>
            </a:endParaRPr>
          </a:p>
          <a:p>
            <a:pPr marL="360045" lvl="1" indent="0">
              <a:buNone/>
            </a:pPr>
            <a:r>
              <a:rPr lang="fi-FI" sz="2000">
                <a:solidFill>
                  <a:srgbClr val="FE70C3"/>
                </a:solidFill>
              </a:rPr>
              <a:t>Puuteollisuuden</a:t>
            </a:r>
            <a:r>
              <a:rPr lang="fi-FI" sz="2000">
                <a:solidFill>
                  <a:srgbClr val="FE70C3"/>
                </a:solidFill>
                <a:cs typeface="Arial" panose="020B0604020202020204"/>
              </a:rPr>
              <a:t> perustutkinto</a:t>
            </a:r>
            <a:endParaRPr lang="fi-FI" sz="2000" b="0">
              <a:cs typeface="Arial" panose="020B0604020202020204"/>
            </a:endParaRPr>
          </a:p>
          <a:p>
            <a:pPr marL="534670" lvl="1"/>
            <a:r>
              <a:rPr lang="fi-FI" sz="2000">
                <a:cs typeface="Arial" panose="020B0604020202020204"/>
              </a:rPr>
              <a:t>Puuseppä</a:t>
            </a:r>
          </a:p>
          <a:p>
            <a:pPr marL="360045" lvl="1" indent="0">
              <a:buNone/>
            </a:pPr>
            <a:r>
              <a:rPr lang="fi-FI" sz="2000" b="0">
                <a:cs typeface="Arial" panose="020B0604020202020204"/>
              </a:rPr>
              <a:t>   Jyväskylä</a:t>
            </a:r>
          </a:p>
          <a:p>
            <a:pPr marL="534670" lvl="1"/>
            <a:endParaRPr lang="fi-FI" sz="2000" b="0">
              <a:cs typeface="Arial" panose="020B0604020202020204"/>
            </a:endParaRPr>
          </a:p>
          <a:p>
            <a:pPr marL="534670" lvl="1"/>
            <a:endParaRPr lang="fi-FI" sz="2000" b="0">
              <a:cs typeface="Arial" panose="020B0604020202020204"/>
            </a:endParaRPr>
          </a:p>
          <a:p>
            <a:pPr marL="534670" lvl="1"/>
            <a:endParaRPr lang="fi-FI" sz="2000" b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52526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2"/>
          <p:cNvSpPr txBox="1">
            <a:spLocks/>
          </p:cNvSpPr>
          <p:nvPr/>
        </p:nvSpPr>
        <p:spPr>
          <a:xfrm>
            <a:off x="342235" y="817756"/>
            <a:ext cx="5453157" cy="510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Font typeface="Verdana" panose="020B0604030504040204" pitchFamily="34" charset="0"/>
              <a:buChar char="●"/>
              <a:defRPr sz="20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4988" indent="-174625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80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6468354" y="640205"/>
            <a:ext cx="5453157" cy="547150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Sähkö- ja automaatioalan perustutkinto</a:t>
            </a:r>
          </a:p>
          <a:p>
            <a:pPr marL="534670" lvl="1"/>
            <a:r>
              <a:rPr lang="fi-FI" sz="2000"/>
              <a:t>Sähköasentaja </a:t>
            </a:r>
            <a:br>
              <a:rPr lang="fi-FI" sz="2000"/>
            </a:br>
            <a:r>
              <a:rPr lang="fi-FI" sz="2000" b="0"/>
              <a:t>Jyväskylä, Jämsä</a:t>
            </a:r>
            <a:endParaRPr lang="fi-FI" sz="2000" b="0">
              <a:cs typeface="Arial"/>
            </a:endParaRPr>
          </a:p>
          <a:p>
            <a:pPr marL="534670" lvl="1"/>
            <a:r>
              <a:rPr lang="fi-FI" sz="2000"/>
              <a:t>Automaatioasentaja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/>
            </a:endParaRPr>
          </a:p>
          <a:p>
            <a:pPr marL="360045" lvl="1" indent="0">
              <a:buNone/>
            </a:pPr>
            <a:endParaRPr lang="fi-FI">
              <a:cs typeface="Arial" panose="020B0604020202020204"/>
            </a:endParaRPr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Kone- ja tuotantotekniikan perustutkinto  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>
                <a:solidFill>
                  <a:schemeClr val="tx1"/>
                </a:solidFill>
              </a:rPr>
              <a:t>Koneasentaja 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Jyväskylä</a:t>
            </a:r>
            <a:endParaRPr lang="fi-FI" sz="2000" b="0">
              <a:solidFill>
                <a:schemeClr val="tx1"/>
              </a:solidFill>
              <a:cs typeface="Arial"/>
            </a:endParaRPr>
          </a:p>
          <a:p>
            <a:pPr marL="534670" lvl="1"/>
            <a:r>
              <a:rPr lang="fi-FI" sz="2000"/>
              <a:t>Koneistaja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/>
            </a:endParaRPr>
          </a:p>
          <a:p>
            <a:pPr marL="534670" lvl="1"/>
            <a:r>
              <a:rPr lang="fi-FI" sz="2000"/>
              <a:t>Levyseppähitsaaja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/>
            </a:endParaRPr>
          </a:p>
          <a:p>
            <a:pPr marL="0" indent="0">
              <a:buNone/>
            </a:pPr>
            <a:endParaRPr lang="fi-FI"/>
          </a:p>
          <a:p>
            <a:pPr marL="0" lvl="1" indent="0">
              <a:spcBef>
                <a:spcPct val="0"/>
              </a:spcBef>
              <a:buNone/>
            </a:pPr>
            <a:r>
              <a:rPr lang="fi-FI" sz="2000">
                <a:solidFill>
                  <a:srgbClr val="FE70C3"/>
                </a:solidFill>
                <a:cs typeface="Arial"/>
              </a:rPr>
              <a:t>Turvallisuusalan perustutkinto</a:t>
            </a:r>
          </a:p>
          <a:p>
            <a:pPr marL="703580" lvl="2" indent="-342900">
              <a:spcBef>
                <a:spcPct val="0"/>
              </a:spcBef>
            </a:pPr>
            <a:r>
              <a:rPr lang="fi-FI" sz="2000">
                <a:solidFill>
                  <a:schemeClr val="tx1"/>
                </a:solidFill>
                <a:cs typeface="Arial"/>
              </a:rPr>
              <a:t>Turvallisuusvalvoja</a:t>
            </a:r>
          </a:p>
          <a:p>
            <a:pPr marL="722630" lvl="3" indent="0">
              <a:spcBef>
                <a:spcPct val="0"/>
              </a:spcBef>
              <a:buNone/>
            </a:pPr>
            <a:r>
              <a:rPr lang="fi-FI" sz="2000" b="0">
                <a:solidFill>
                  <a:schemeClr val="tx1"/>
                </a:solidFill>
                <a:cs typeface="Arial"/>
              </a:rPr>
              <a:t>Jyväskylä</a:t>
            </a:r>
          </a:p>
          <a:p>
            <a:pPr marL="0" lvl="1" indent="0">
              <a:spcBef>
                <a:spcPct val="0"/>
              </a:spcBef>
              <a:buNone/>
            </a:pPr>
            <a:endParaRPr lang="fi-FI" sz="2000">
              <a:solidFill>
                <a:srgbClr val="FE70C3"/>
              </a:solidFill>
              <a:cs typeface="Arial"/>
            </a:endParaRPr>
          </a:p>
          <a:p>
            <a:pPr marL="0" lvl="1" indent="0">
              <a:spcBef>
                <a:spcPct val="0"/>
              </a:spcBef>
              <a:buNone/>
            </a:pPr>
            <a:endParaRPr lang="fi-FI" sz="2000">
              <a:solidFill>
                <a:srgbClr val="FE70C3"/>
              </a:solidFill>
              <a:cs typeface="Arial"/>
            </a:endParaRPr>
          </a:p>
          <a:p>
            <a:pPr marL="0" lvl="1" indent="0">
              <a:spcBef>
                <a:spcPct val="0"/>
              </a:spcBef>
              <a:buNone/>
            </a:pPr>
            <a:endParaRPr lang="fi-FI">
              <a:solidFill>
                <a:srgbClr val="FE70C3"/>
              </a:solidFill>
              <a:cs typeface="Arial" panose="020B0604020202020204"/>
            </a:endParaRPr>
          </a:p>
          <a:p>
            <a:pPr marL="0" lvl="1" indent="0">
              <a:spcBef>
                <a:spcPct val="0"/>
              </a:spcBef>
              <a:buNone/>
            </a:pPr>
            <a:endParaRPr lang="fi-FI">
              <a:solidFill>
                <a:srgbClr val="FE70C3"/>
              </a:solidFill>
              <a:cs typeface="Arial" panose="020B0604020202020204"/>
            </a:endParaRPr>
          </a:p>
          <a:p>
            <a:pPr marL="0" lvl="1" indent="0">
              <a:spcBef>
                <a:spcPct val="0"/>
              </a:spcBef>
              <a:buNone/>
            </a:pPr>
            <a:endParaRPr lang="fi-FI">
              <a:solidFill>
                <a:srgbClr val="FE70C3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fi-FI">
              <a:cs typeface="Arial" panose="020B0604020202020204"/>
            </a:endParaRPr>
          </a:p>
          <a:p>
            <a:endParaRPr lang="fi-FI">
              <a:cs typeface="Arial" panose="020B0604020202020204"/>
            </a:endParaRPr>
          </a:p>
          <a:p>
            <a:endParaRPr lang="fi-FI">
              <a:cs typeface="Arial" panose="020B0604020202020204"/>
            </a:endParaRPr>
          </a:p>
          <a:p>
            <a:endParaRPr lang="fi-FI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10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8AB8DC-1DB5-4C3C-AE4A-21FFCB556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59" y="1414800"/>
            <a:ext cx="11647252" cy="1300265"/>
          </a:xfrm>
        </p:spPr>
        <p:txBody>
          <a:bodyPr/>
          <a:lstStyle/>
          <a:p>
            <a:r>
              <a:rPr lang="fi-FI"/>
              <a:t>Yhteishaussa lukioon!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4F1F87E-548C-4A0B-8252-3F51B143E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971" y="2601119"/>
            <a:ext cx="9144000" cy="1655762"/>
          </a:xfrm>
        </p:spPr>
        <p:txBody>
          <a:bodyPr/>
          <a:lstStyle/>
          <a:p>
            <a:r>
              <a:rPr lang="fi-FI" sz="2800"/>
              <a:t>Jyväskylän Lyseon lukio </a:t>
            </a:r>
            <a:r>
              <a:rPr lang="fi-FI" sz="2800" b="0"/>
              <a:t>(Harju, Sepänkatu 3)</a:t>
            </a:r>
            <a:endParaRPr lang="fi-FI" sz="2800"/>
          </a:p>
          <a:p>
            <a:r>
              <a:rPr lang="fi-FI" sz="2800"/>
              <a:t>Schildtin lukio </a:t>
            </a:r>
            <a:r>
              <a:rPr lang="fi-FI" sz="2800" b="0"/>
              <a:t>(Viitaniemi, Viitaniementie 1B)</a:t>
            </a:r>
            <a:endParaRPr lang="fi-FI" sz="2800"/>
          </a:p>
        </p:txBody>
      </p:sp>
    </p:spTree>
    <p:extLst>
      <p:ext uri="{BB962C8B-B14F-4D97-AF65-F5344CB8AC3E}">
        <p14:creationId xmlns:p14="http://schemas.microsoft.com/office/powerpoint/2010/main" val="1529904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" b="78"/>
          <a:stretch/>
        </p:blipFill>
        <p:spPr/>
      </p:pic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Tieto- ja viestintätekniikan perustutkinto</a:t>
            </a:r>
          </a:p>
          <a:p>
            <a:pPr marL="534670" lvl="1"/>
            <a:r>
              <a:rPr lang="fi-FI" sz="2000">
                <a:solidFill>
                  <a:schemeClr val="tx1"/>
                </a:solidFill>
              </a:rPr>
              <a:t>Elektroniikka-asentaja 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Jyväskylä</a:t>
            </a:r>
            <a:endParaRPr lang="fi-FI" sz="2000">
              <a:solidFill>
                <a:schemeClr val="tx1"/>
              </a:solidFill>
              <a:cs typeface="Arial"/>
            </a:endParaRPr>
          </a:p>
          <a:p>
            <a:pPr marL="534670" lvl="1"/>
            <a:r>
              <a:rPr lang="fi-FI" sz="2000">
                <a:solidFill>
                  <a:schemeClr val="tx1"/>
                </a:solidFill>
              </a:rPr>
              <a:t>IT-tukihenkilö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 Jyväskylä</a:t>
            </a:r>
            <a:endParaRPr lang="fi-FI" sz="2000">
              <a:solidFill>
                <a:schemeClr val="tx1"/>
              </a:solidFill>
              <a:cs typeface="Arial"/>
            </a:endParaRPr>
          </a:p>
          <a:p>
            <a:pPr marL="534670" lvl="1"/>
            <a:r>
              <a:rPr lang="fi-FI" sz="2000">
                <a:solidFill>
                  <a:schemeClr val="tx1"/>
                </a:solidFill>
              </a:rPr>
              <a:t>Ohjelmistokehittäjä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Jyväskylä</a:t>
            </a:r>
            <a:endParaRPr lang="fi-FI" sz="2000">
              <a:solidFill>
                <a:schemeClr val="tx1"/>
              </a:solidFill>
              <a:cs typeface="Arial"/>
            </a:endParaRPr>
          </a:p>
          <a:p>
            <a:pPr marL="534670" lvl="1"/>
            <a:r>
              <a:rPr lang="fi-FI" sz="2000">
                <a:solidFill>
                  <a:schemeClr val="tx1"/>
                </a:solidFill>
              </a:rPr>
              <a:t>Tietoverkkoasentaja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Jyväskylä, Jämsä</a:t>
            </a:r>
            <a:endParaRPr lang="fi-FI" sz="2000" b="0">
              <a:solidFill>
                <a:schemeClr val="tx1"/>
              </a:solidFill>
              <a:cs typeface="Arial"/>
            </a:endParaRPr>
          </a:p>
          <a:p>
            <a:pPr marL="534670" lvl="1"/>
            <a:endParaRPr lang="fi-FI" sz="1800" b="0">
              <a:solidFill>
                <a:schemeClr val="tx1"/>
              </a:solidFill>
              <a:cs typeface="Arial" panose="020B0604020202020204"/>
            </a:endParaRPr>
          </a:p>
          <a:p>
            <a:pPr marL="534670" lvl="1"/>
            <a:endParaRPr lang="fi-FI" sz="1800" b="0">
              <a:solidFill>
                <a:schemeClr val="tx1"/>
              </a:solidFill>
              <a:cs typeface="Arial" panose="020B0604020202020204"/>
            </a:endParaRPr>
          </a:p>
          <a:p>
            <a:pPr marL="360045" lvl="1" indent="0">
              <a:buNone/>
            </a:pPr>
            <a:br>
              <a:rPr lang="fi-FI" sz="1800"/>
            </a:br>
            <a:endParaRPr lang="fi-FI" sz="1800" b="0">
              <a:solidFill>
                <a:schemeClr val="tx1"/>
              </a:solidFill>
              <a:cs typeface="Arial" panose="020B0604020202020204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8615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27216F09-1717-4F76-BF63-DF4B11F95E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365761" y="1231900"/>
            <a:ext cx="5422196" cy="54080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Liiketoiminnan perustutkinto</a:t>
            </a:r>
          </a:p>
          <a:p>
            <a:pPr marL="534670" lvl="1"/>
            <a:r>
              <a:rPr lang="fi-FI" sz="2000"/>
              <a:t>Merkonomi </a:t>
            </a:r>
            <a:br>
              <a:rPr lang="fi-FI" sz="2000"/>
            </a:br>
            <a:r>
              <a:rPr lang="fi-FI" sz="2000" b="0"/>
              <a:t>Jyväskylä, Jämsä</a:t>
            </a:r>
            <a:endParaRPr lang="fi-FI" sz="2000" b="0">
              <a:cs typeface="Arial"/>
            </a:endParaRPr>
          </a:p>
          <a:p>
            <a:pPr marL="0" indent="0">
              <a:buNone/>
            </a:pPr>
            <a:endParaRPr lang="fi-FI" b="0"/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Matkailualan perustutkinto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>
              <a:tabLst>
                <a:tab pos="269875" algn="l"/>
                <a:tab pos="539750" algn="l"/>
                <a:tab pos="809625" algn="l"/>
              </a:tabLst>
            </a:pPr>
            <a:r>
              <a:rPr lang="fi-FI" sz="2000">
                <a:solidFill>
                  <a:schemeClr val="tx1"/>
                </a:solidFill>
              </a:rPr>
              <a:t>Matkailupalvelujen tuottaja 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Jyväskylä, Jämsä</a:t>
            </a:r>
            <a:endParaRPr lang="fi-FI" sz="2000" b="0">
              <a:solidFill>
                <a:schemeClr val="tx1"/>
              </a:solidFill>
              <a:cs typeface="Arial"/>
            </a:endParaRPr>
          </a:p>
          <a:p>
            <a:pPr marL="534670" lvl="1">
              <a:tabLst>
                <a:tab pos="269875" algn="l"/>
                <a:tab pos="539750" algn="l"/>
                <a:tab pos="809625" algn="l"/>
              </a:tabLst>
            </a:pPr>
            <a:r>
              <a:rPr lang="fi-FI" sz="2000">
                <a:solidFill>
                  <a:schemeClr val="tx1"/>
                </a:solidFill>
              </a:rPr>
              <a:t>Vastaanottovirkailija 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Jyväskylä, Jämsä</a:t>
            </a:r>
            <a:endParaRPr lang="fi-FI" sz="2000" b="0">
              <a:solidFill>
                <a:schemeClr val="tx1"/>
              </a:solidFill>
              <a:cs typeface="Arial"/>
            </a:endParaRPr>
          </a:p>
          <a:p>
            <a:pPr marL="534670" lvl="1">
              <a:tabLst>
                <a:tab pos="269875" algn="l"/>
                <a:tab pos="539750" algn="l"/>
                <a:tab pos="809625" algn="l"/>
              </a:tabLst>
            </a:pPr>
            <a:r>
              <a:rPr lang="fi-FI" sz="2000">
                <a:solidFill>
                  <a:schemeClr val="tx1"/>
                </a:solidFill>
              </a:rPr>
              <a:t>Matka-asiantuntija </a:t>
            </a:r>
            <a:br>
              <a:rPr lang="fi-FI" sz="2000"/>
            </a:br>
            <a:r>
              <a:rPr lang="fi-FI" sz="2000" b="0">
                <a:solidFill>
                  <a:schemeClr val="tx1"/>
                </a:solidFill>
              </a:rPr>
              <a:t> Jämsä</a:t>
            </a:r>
            <a:endParaRPr lang="fi-FI" sz="2000" b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  <a:tabLst>
                <a:tab pos="269875" algn="l"/>
                <a:tab pos="539750" algn="l"/>
                <a:tab pos="809625" algn="l"/>
              </a:tabLst>
            </a:pPr>
            <a:endParaRPr lang="fi-FI" b="0"/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Puhtaus- ja kiinteistöpalvelualan perustutkinto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/>
              <a:t>Toimitilahuoltaja </a:t>
            </a:r>
            <a:br>
              <a:rPr lang="fi-FI" sz="2000"/>
            </a:br>
            <a:r>
              <a:rPr lang="fi-FI" sz="2000" b="0"/>
              <a:t> Jyväskylä</a:t>
            </a:r>
            <a:endParaRPr lang="fi-FI" sz="2000" b="0">
              <a:cs typeface="Arial" panose="020B0604020202020204"/>
            </a:endParaRP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2694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  <a:tabLst>
                <a:tab pos="269875" algn="l"/>
                <a:tab pos="539750" algn="l"/>
                <a:tab pos="809625" algn="l"/>
              </a:tabLst>
            </a:pPr>
            <a:r>
              <a:rPr lang="fi-FI">
                <a:solidFill>
                  <a:srgbClr val="FE70C3"/>
                </a:solidFill>
              </a:rPr>
              <a:t>Ravintola- ja catering-alan perustutkinto 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>
              <a:tabLst>
                <a:tab pos="269875" algn="l"/>
                <a:tab pos="539750" algn="l"/>
                <a:tab pos="809625" algn="l"/>
              </a:tabLst>
            </a:pPr>
            <a:r>
              <a:rPr lang="fi-FI" sz="2000"/>
              <a:t>Kokki </a:t>
            </a:r>
            <a:br>
              <a:rPr lang="fi-FI" sz="2000"/>
            </a:br>
            <a:r>
              <a:rPr lang="fi-FI" sz="2000" b="0"/>
              <a:t> Jyväskylä, </a:t>
            </a:r>
            <a:r>
              <a:rPr lang="fi-FI" sz="2000" b="0">
                <a:cs typeface="Arial"/>
              </a:rPr>
              <a:t>Jämsä</a:t>
            </a:r>
            <a:endParaRPr lang="fi-FI" sz="2000">
              <a:cs typeface="Arial" panose="020B0604020202020204"/>
            </a:endParaRPr>
          </a:p>
          <a:p>
            <a:pPr marL="534670" lvl="1">
              <a:tabLst>
                <a:tab pos="269875" algn="l"/>
                <a:tab pos="539750" algn="l"/>
                <a:tab pos="809625" algn="l"/>
              </a:tabLst>
            </a:pPr>
            <a:r>
              <a:rPr lang="fi-FI" sz="2000"/>
              <a:t>Tarjoilija </a:t>
            </a:r>
            <a:br>
              <a:rPr lang="fi-FI" sz="2000"/>
            </a:br>
            <a:r>
              <a:rPr lang="fi-FI" sz="2000" b="0"/>
              <a:t> Jyväskylä</a:t>
            </a:r>
            <a:br>
              <a:rPr lang="fi-FI" sz="2000"/>
            </a:br>
            <a:endParaRPr lang="fi-FI" sz="2000">
              <a:cs typeface="Arial"/>
            </a:endParaRPr>
          </a:p>
          <a:p>
            <a:pPr marL="0" indent="0">
              <a:buNone/>
              <a:tabLst>
                <a:tab pos="269875" algn="l"/>
                <a:tab pos="539750" algn="l"/>
                <a:tab pos="809625" algn="l"/>
              </a:tabLst>
            </a:pPr>
            <a:r>
              <a:rPr lang="fi-FI">
                <a:solidFill>
                  <a:srgbClr val="FE70C3"/>
                </a:solidFill>
              </a:rPr>
              <a:t>Elintarvikealan perustutkinto  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>
              <a:tabLst>
                <a:tab pos="269875" algn="l"/>
                <a:tab pos="539750" algn="l"/>
                <a:tab pos="809625" algn="l"/>
              </a:tabLst>
            </a:pPr>
            <a:r>
              <a:rPr lang="fi-FI" sz="2000"/>
              <a:t>Elintarvikkeiden valmistaja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/>
            </a:endParaRPr>
          </a:p>
          <a:p>
            <a:pPr marL="534670" lvl="1">
              <a:tabLst>
                <a:tab pos="269875" algn="l"/>
                <a:tab pos="539750" algn="l"/>
                <a:tab pos="809625" algn="l"/>
              </a:tabLst>
            </a:pPr>
            <a:r>
              <a:rPr lang="fi-FI" sz="2000"/>
              <a:t>Leipuri-kondiittori </a:t>
            </a:r>
            <a:br>
              <a:rPr lang="fi-FI" sz="2000"/>
            </a:br>
            <a:r>
              <a:rPr lang="fi-FI" sz="2000" b="0"/>
              <a:t>Jyväskylä</a:t>
            </a:r>
            <a:endParaRPr lang="fi-FI" sz="2000" b="0">
              <a:cs typeface="Arial"/>
            </a:endParaRPr>
          </a:p>
          <a:p>
            <a:endParaRPr lang="fi-FI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4AA2AFEA-AA37-C047-BC43-98A602184E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70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43E2BB0C-7987-B945-B250-F2D6B66B3E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>
            <a:fillRect/>
          </a:stretch>
        </p:blipFill>
        <p:spPr/>
      </p:pic>
      <p:sp>
        <p:nvSpPr>
          <p:cNvPr id="9" name="Sisällön paikkamerkki 8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Metsäalan perustutkinto  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/>
              <a:t>Metsäkoneasentaja </a:t>
            </a:r>
            <a:br>
              <a:rPr lang="fi-FI" sz="2000"/>
            </a:br>
            <a:r>
              <a:rPr lang="fi-FI" sz="2000" b="0"/>
              <a:t> Jämsä</a:t>
            </a:r>
            <a:endParaRPr lang="fi-FI" sz="2000" b="0">
              <a:cs typeface="Arial"/>
            </a:endParaRPr>
          </a:p>
          <a:p>
            <a:pPr marL="534670" lvl="1"/>
            <a:r>
              <a:rPr lang="fi-FI" sz="2000"/>
              <a:t>Metsäkoneenkuljettaja </a:t>
            </a:r>
            <a:br>
              <a:rPr lang="fi-FI" sz="2000"/>
            </a:br>
            <a:r>
              <a:rPr lang="fi-FI" sz="2000" b="0"/>
              <a:t>Jämsä</a:t>
            </a:r>
            <a:endParaRPr lang="fi-FI" sz="2000" b="0">
              <a:cs typeface="Arial"/>
            </a:endParaRPr>
          </a:p>
          <a:p>
            <a:pPr marL="534670" lvl="1"/>
            <a:r>
              <a:rPr lang="fi-FI" sz="2000"/>
              <a:t>Metsuri-metsäpalvelujen tuottaja </a:t>
            </a:r>
            <a:br>
              <a:rPr lang="fi-FI" sz="2000"/>
            </a:br>
            <a:r>
              <a:rPr lang="fi-FI" sz="2000" b="0"/>
              <a:t>Jämsä</a:t>
            </a:r>
            <a:endParaRPr lang="fi-FI" sz="2000"/>
          </a:p>
          <a:p>
            <a:pPr marL="360045" lvl="1" indent="0">
              <a:buNone/>
            </a:pPr>
            <a:br>
              <a:rPr lang="fi-FI" sz="2000"/>
            </a:br>
            <a:endParaRPr lang="fi-FI" sz="2000">
              <a:cs typeface="Arial"/>
            </a:endParaRPr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Puutarha-alan perustutkinto  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/>
              <a:t>Puutarhuri </a:t>
            </a:r>
            <a:br>
              <a:rPr lang="fi-FI" sz="2000"/>
            </a:br>
            <a:r>
              <a:rPr lang="fi-FI" sz="2000" b="0"/>
              <a:t>Jämsä</a:t>
            </a:r>
            <a:endParaRPr lang="fi-FI" sz="2000" b="0">
              <a:cs typeface="Arial"/>
            </a:endParaRP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4573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334799" y="949568"/>
            <a:ext cx="5453157" cy="549519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 dirty="0">
                <a:solidFill>
                  <a:srgbClr val="FE70C3"/>
                </a:solidFill>
              </a:rPr>
              <a:t>Hius- ja kauneudenhoitoalan perustutkinto</a:t>
            </a:r>
            <a:endParaRPr lang="fi-FI" dirty="0"/>
          </a:p>
          <a:p>
            <a:r>
              <a:rPr lang="fi-FI" dirty="0"/>
              <a:t>Kampaaja </a:t>
            </a:r>
            <a:br>
              <a:rPr lang="fi-FI" dirty="0"/>
            </a:br>
            <a:r>
              <a:rPr lang="fi-FI" b="0" dirty="0"/>
              <a:t> Jyväskylä</a:t>
            </a:r>
            <a:endParaRPr lang="fi-FI" b="0" dirty="0">
              <a:cs typeface="Arial"/>
            </a:endParaRPr>
          </a:p>
          <a:p>
            <a:r>
              <a:rPr lang="fi-FI" dirty="0"/>
              <a:t>Parturi </a:t>
            </a:r>
            <a:br>
              <a:rPr lang="fi-FI" dirty="0"/>
            </a:br>
            <a:r>
              <a:rPr lang="fi-FI" b="0" dirty="0"/>
              <a:t>Jyväskylä</a:t>
            </a:r>
            <a:endParaRPr lang="fi-FI" b="0" dirty="0">
              <a:cs typeface="Arial"/>
            </a:endParaRPr>
          </a:p>
          <a:p>
            <a:r>
              <a:rPr lang="fi-FI" dirty="0"/>
              <a:t>Kosmetologi </a:t>
            </a:r>
            <a:br>
              <a:rPr lang="fi-FI" dirty="0"/>
            </a:br>
            <a:r>
              <a:rPr lang="fi-FI" b="0" dirty="0"/>
              <a:t>Jyväskylä</a:t>
            </a:r>
            <a:endParaRPr lang="fi-FI" b="0" dirty="0">
              <a:cs typeface="Arial"/>
            </a:endParaRPr>
          </a:p>
          <a:p>
            <a:r>
              <a:rPr lang="fi-FI" dirty="0"/>
              <a:t>Kosmetiikkaneuvoja </a:t>
            </a:r>
            <a:br>
              <a:rPr lang="fi-FI" dirty="0"/>
            </a:br>
            <a:r>
              <a:rPr lang="fi-FI" b="0" dirty="0"/>
              <a:t>Jyväskylä</a:t>
            </a:r>
            <a:endParaRPr lang="fi-FI" b="0" dirty="0">
              <a:cs typeface="Arial"/>
            </a:endParaRPr>
          </a:p>
          <a:p>
            <a:pPr marL="0" indent="0">
              <a:buNone/>
            </a:pPr>
            <a:endParaRPr lang="fi-FI" b="0"/>
          </a:p>
          <a:p>
            <a:pPr marL="0" indent="0">
              <a:buNone/>
            </a:pPr>
            <a:r>
              <a:rPr lang="fi-FI" dirty="0">
                <a:solidFill>
                  <a:srgbClr val="FE70C3"/>
                </a:solidFill>
              </a:rPr>
              <a:t>Tekstiili- ja muotialan perustutkinto</a:t>
            </a:r>
            <a:endParaRPr lang="fi-FI" b="0" dirty="0">
              <a:solidFill>
                <a:srgbClr val="FE70C3"/>
              </a:solidFill>
            </a:endParaRPr>
          </a:p>
          <a:p>
            <a:pPr marL="285750" lvl="1" indent="-285750">
              <a:spcAft>
                <a:spcPts val="800"/>
              </a:spcAft>
              <a:tabLst>
                <a:tab pos="269875" algn="l"/>
                <a:tab pos="539750" algn="l"/>
                <a:tab pos="809625" algn="l"/>
              </a:tabLst>
            </a:pPr>
            <a:r>
              <a:rPr lang="fi-FI" sz="2000" dirty="0">
                <a:solidFill>
                  <a:schemeClr val="tx1"/>
                </a:solidFill>
              </a:rPr>
              <a:t>Mittatilausompelija </a:t>
            </a:r>
            <a:br>
              <a:rPr lang="fi-FI" sz="2000" dirty="0"/>
            </a:br>
            <a:r>
              <a:rPr lang="fi-FI" sz="2000" b="0" dirty="0">
                <a:solidFill>
                  <a:schemeClr val="tx1"/>
                </a:solidFill>
              </a:rPr>
              <a:t>Jyväskylä</a:t>
            </a:r>
            <a:endParaRPr lang="fi-FI" sz="2000" b="0" dirty="0">
              <a:solidFill>
                <a:schemeClr val="tx1"/>
              </a:solidFill>
              <a:cs typeface="Arial"/>
            </a:endParaRPr>
          </a:p>
          <a:p>
            <a:pPr marL="285750" lvl="1" indent="-285750">
              <a:spcAft>
                <a:spcPts val="800"/>
              </a:spcAft>
              <a:tabLst>
                <a:tab pos="269875" algn="l"/>
                <a:tab pos="539750" algn="l"/>
                <a:tab pos="809625" algn="l"/>
              </a:tabLst>
            </a:pPr>
            <a:r>
              <a:rPr lang="fi-FI" sz="2000" dirty="0">
                <a:solidFill>
                  <a:schemeClr val="tx1"/>
                </a:solidFill>
              </a:rPr>
              <a:t>Vaatturi </a:t>
            </a:r>
            <a:br>
              <a:rPr lang="fi-FI" sz="2000" dirty="0"/>
            </a:br>
            <a:r>
              <a:rPr lang="fi-FI" sz="2000" b="0" dirty="0">
                <a:solidFill>
                  <a:schemeClr val="tx1"/>
                </a:solidFill>
              </a:rPr>
              <a:t>Jyväskylä</a:t>
            </a:r>
            <a:endParaRPr lang="fi-FI" sz="2000" b="0" dirty="0">
              <a:solidFill>
                <a:schemeClr val="tx1"/>
              </a:solidFill>
              <a:cs typeface="Arial"/>
            </a:endParaRPr>
          </a:p>
          <a:p>
            <a:endParaRPr lang="fi-FI" b="0"/>
          </a:p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>
          <a:xfrm>
            <a:off x="334962" y="1577975"/>
            <a:ext cx="5764213" cy="819150"/>
          </a:xfrm>
        </p:spPr>
        <p:txBody>
          <a:bodyPr/>
          <a:lstStyle/>
          <a:p>
            <a:br>
              <a:rPr lang="fi-FI"/>
            </a:b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749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A6DD67-29CA-4FF8-BA63-3BFAA41EA9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fi-FI">
              <a:cs typeface="Arial"/>
            </a:endParaRPr>
          </a:p>
          <a:p>
            <a:endParaRPr lang="fi-FI">
              <a:cs typeface="Arial"/>
            </a:endParaRPr>
          </a:p>
          <a:p>
            <a:endParaRPr lang="fi-FI">
              <a:cs typeface="Arial"/>
            </a:endParaRPr>
          </a:p>
          <a:p>
            <a:endParaRPr lang="fi-FI">
              <a:cs typeface="Arial"/>
            </a:endParaRP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7D1A8253-B8B4-4600-AE60-290C869FBB6A}"/>
              </a:ext>
            </a:extLst>
          </p:cNvPr>
          <p:cNvSpPr txBox="1">
            <a:spLocks/>
          </p:cNvSpPr>
          <p:nvPr/>
        </p:nvSpPr>
        <p:spPr>
          <a:xfrm>
            <a:off x="334799" y="1343919"/>
            <a:ext cx="5577628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Font typeface="Verdana" panose="020B0604030504040204" pitchFamily="34" charset="0"/>
              <a:buChar char="●"/>
              <a:defRPr sz="20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4988" indent="-174625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3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sz="3200">
              <a:cs typeface="Arial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B323C1C1-E4C1-40DF-BC07-CDC2C576742F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/>
              <a:t> </a:t>
            </a:r>
          </a:p>
        </p:txBody>
      </p:sp>
      <p:sp>
        <p:nvSpPr>
          <p:cNvPr id="14" name="Sisällön paikkamerkki 8"/>
          <p:cNvSpPr txBox="1">
            <a:spLocks/>
          </p:cNvSpPr>
          <p:nvPr/>
        </p:nvSpPr>
        <p:spPr>
          <a:xfrm>
            <a:off x="6454747" y="1689100"/>
            <a:ext cx="5453157" cy="48101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Verdana" panose="020B0604030504040204" pitchFamily="34" charset="0"/>
              <a:buChar char="●"/>
              <a:defRPr sz="20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4988" indent="-174625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4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4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4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Verdana" panose="020B0604030504040204" pitchFamily="34" charset="0"/>
              <a:buChar char="●"/>
              <a:defRPr sz="1400" b="1" kern="1200" spc="-4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Taideteollisuusalan perustutkinto  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/>
              <a:t>Artesaani</a:t>
            </a:r>
            <a:br>
              <a:rPr lang="fi-FI" sz="2000"/>
            </a:br>
            <a:r>
              <a:rPr lang="fi-FI" sz="2000" b="0"/>
              <a:t> Jyväskylä</a:t>
            </a:r>
            <a:br>
              <a:rPr lang="fi-FI" sz="2000"/>
            </a:br>
            <a:endParaRPr lang="fi-FI" sz="2000">
              <a:cs typeface="Arial"/>
            </a:endParaRPr>
          </a:p>
          <a:p>
            <a:pPr marL="0" indent="0">
              <a:buNone/>
            </a:pPr>
            <a:r>
              <a:rPr lang="fi-FI">
                <a:solidFill>
                  <a:srgbClr val="FE70C3"/>
                </a:solidFill>
              </a:rPr>
              <a:t>Media-alan ja kuvallisen ilmaisun perustutkinto</a:t>
            </a:r>
            <a:endParaRPr lang="fi-FI">
              <a:solidFill>
                <a:srgbClr val="FE70C3"/>
              </a:solidFill>
              <a:cs typeface="Arial"/>
            </a:endParaRPr>
          </a:p>
          <a:p>
            <a:pPr marL="534670" lvl="1"/>
            <a:r>
              <a:rPr lang="fi-FI" sz="2000"/>
              <a:t>Mediapalveluiden toteuttaja </a:t>
            </a:r>
            <a:br>
              <a:rPr lang="fi-FI" sz="2000"/>
            </a:br>
            <a:r>
              <a:rPr lang="fi-FI" sz="2000" b="0"/>
              <a:t> Jyväskylä</a:t>
            </a:r>
            <a:endParaRPr lang="fi-FI" sz="2000" b="0">
              <a:cs typeface="Arial"/>
            </a:endParaRPr>
          </a:p>
          <a:p>
            <a:pPr marL="534670" lvl="1"/>
            <a:r>
              <a:rPr lang="fi-FI" sz="2000"/>
              <a:t>Kuvallisen ilmaisun toteuttaja </a:t>
            </a:r>
            <a:br>
              <a:rPr lang="fi-FI" sz="2000"/>
            </a:br>
            <a:r>
              <a:rPr lang="fi-FI" sz="2000" b="0"/>
              <a:t> Jyväskylä</a:t>
            </a:r>
            <a:endParaRPr lang="fi-FI" sz="2000" b="0">
              <a:cs typeface="Arial"/>
            </a:endParaRPr>
          </a:p>
          <a:p>
            <a:endParaRPr lang="fi-FI"/>
          </a:p>
          <a:p>
            <a:pPr marL="53975" indent="0">
              <a:buNone/>
            </a:pPr>
            <a:r>
              <a:rPr lang="fi-FI">
                <a:solidFill>
                  <a:srgbClr val="FE70C3"/>
                </a:solidFill>
              </a:rPr>
              <a:t>Musiikkialan perustutkinto</a:t>
            </a:r>
            <a:endParaRPr lang="fi-FI" b="0">
              <a:solidFill>
                <a:schemeClr val="tx1"/>
              </a:solidFill>
              <a:cs typeface="Arial"/>
            </a:endParaRPr>
          </a:p>
          <a:p>
            <a:pPr marL="534670" lvl="1"/>
            <a:r>
              <a:rPr lang="fi-FI" sz="2000"/>
              <a:t>Muusikko </a:t>
            </a:r>
            <a:br>
              <a:rPr lang="fi-FI" sz="2000"/>
            </a:br>
            <a:r>
              <a:rPr lang="fi-FI" sz="2000" b="0"/>
              <a:t> Jyväskylä</a:t>
            </a:r>
            <a:endParaRPr lang="fi-FI" sz="2000" b="0">
              <a:cs typeface="Arial"/>
            </a:endParaRPr>
          </a:p>
          <a:p>
            <a:pPr marL="0" indent="0">
              <a:buNone/>
            </a:pPr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6762E987-0D17-8247-BE23-DC10A4B4C0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6444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8E08D195-1E1A-4FCC-BF2D-7DBDE4F71A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60045" lvl="1" indent="0">
              <a:buNone/>
            </a:pPr>
            <a:endParaRPr lang="fi-FI" sz="1800">
              <a:cs typeface="Arial" panose="020B0604020202020204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</a:rPr>
              <a:t>Pääsy- ja soveltuvuuskoe </a:t>
            </a:r>
          </a:p>
          <a:p>
            <a:pPr marL="0" indent="0">
              <a:buNone/>
            </a:pPr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Kasvatus- ja ohjausalan perustutkinto</a:t>
            </a:r>
          </a:p>
          <a:p>
            <a:r>
              <a:rPr lang="fi-FI">
                <a:ea typeface="+mn-lt"/>
                <a:cs typeface="+mn-lt"/>
              </a:rPr>
              <a:t>Metsäalan perustutkinto</a:t>
            </a:r>
          </a:p>
          <a:p>
            <a:r>
              <a:rPr lang="fi-FI">
                <a:ea typeface="+mn-lt"/>
                <a:cs typeface="+mn-lt"/>
              </a:rPr>
              <a:t>Media-alan ja kuvallisen ilmaisun perustutkinto, kuvallisen ilmaisun toteuttaja</a:t>
            </a:r>
          </a:p>
          <a:p>
            <a:r>
              <a:rPr lang="fi-FI">
                <a:ea typeface="+mn-lt"/>
                <a:cs typeface="+mn-lt"/>
              </a:rPr>
              <a:t>Musiikkialan perustutkinto</a:t>
            </a:r>
          </a:p>
          <a:p>
            <a:r>
              <a:rPr lang="fi-FI">
                <a:ea typeface="+mn-lt"/>
                <a:cs typeface="+mn-lt"/>
              </a:rPr>
              <a:t>Musiikkilinja, Schildtin lukio</a:t>
            </a:r>
            <a:endParaRPr lang="fi-FI">
              <a:cs typeface="Arial"/>
            </a:endParaRPr>
          </a:p>
          <a:p>
            <a:r>
              <a:rPr lang="fi-FI" err="1">
                <a:ea typeface="+mn-lt"/>
                <a:cs typeface="+mn-lt"/>
              </a:rPr>
              <a:t>Sosiaali</a:t>
            </a:r>
            <a:r>
              <a:rPr lang="fi-FI">
                <a:ea typeface="+mn-lt"/>
                <a:cs typeface="+mn-lt"/>
              </a:rPr>
              <a:t>- ja terveysalan perustutkinto</a:t>
            </a:r>
          </a:p>
          <a:p>
            <a:r>
              <a:rPr lang="fi-FI">
                <a:ea typeface="+mn-lt"/>
                <a:cs typeface="+mn-lt"/>
              </a:rPr>
              <a:t>Turvallisuusalan perustutkinto</a:t>
            </a:r>
          </a:p>
          <a:p>
            <a:pPr marL="0" indent="0">
              <a:buNone/>
            </a:pPr>
            <a:endParaRPr lang="fi-FI" sz="180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622CDD5-CE3D-43D1-865F-C0AB490387B3}"/>
              </a:ext>
            </a:extLst>
          </p:cNvPr>
          <p:cNvSpPr txBox="1"/>
          <p:nvPr/>
        </p:nvSpPr>
        <p:spPr>
          <a:xfrm>
            <a:off x="974558" y="818147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fi-FI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260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Kahden tutkinnon opinnot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B8977D49-5E60-A441-81D7-BEC986217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9457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Samanaikaisesti opiskellaan ammatillinen perustutkinto ja ylioppilastutkinto</a:t>
            </a:r>
          </a:p>
          <a:p>
            <a:r>
              <a:rPr lang="fi-FI"/>
              <a:t>Kesto pääsääntöisesti 3 vuotta henkilökohtaisen opintosuunnitelman mukaan</a:t>
            </a:r>
          </a:p>
          <a:p>
            <a:r>
              <a:rPr lang="fi-FI"/>
              <a:t>Yhteishaussa haetaan ammatilliseen perustutkintoon</a:t>
            </a:r>
          </a:p>
          <a:p>
            <a:pPr marL="360363" lvl="1" indent="0">
              <a:buNone/>
            </a:pPr>
            <a:r>
              <a:rPr lang="fi-FI" sz="2000">
                <a:sym typeface="Wingdings" panose="05000000000000000000" pitchFamily="2" charset="2"/>
              </a:rPr>
              <a:t></a:t>
            </a:r>
            <a:r>
              <a:rPr lang="fi-FI" sz="2000"/>
              <a:t>Ilmoittautuminen kahden tutkinnon opiskelijaksi kesällä opiskelupaikan vastaanottamisen yhteydessä </a:t>
            </a:r>
          </a:p>
          <a:p>
            <a:r>
              <a:rPr lang="fi-FI"/>
              <a:t>Lukio-opinnot ovat osa ammatillista perustutkintoa</a:t>
            </a:r>
          </a:p>
          <a:p>
            <a:endParaRPr lang="fi-FI" sz="1800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9E05F473-5E2B-604D-8446-1255AF29B2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45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A51997-6BDD-4474-BA8D-7CC821ACD3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Äidinkieli</a:t>
            </a:r>
          </a:p>
          <a:p>
            <a:r>
              <a:rPr lang="fi-FI"/>
              <a:t>Englanti</a:t>
            </a:r>
            <a:endParaRPr lang="fi-FI">
              <a:cs typeface="Arial"/>
            </a:endParaRPr>
          </a:p>
          <a:p>
            <a:r>
              <a:rPr lang="fi-FI"/>
              <a:t>Ruotsi</a:t>
            </a:r>
            <a:endParaRPr lang="fi-FI">
              <a:cs typeface="Arial"/>
            </a:endParaRPr>
          </a:p>
          <a:p>
            <a:r>
              <a:rPr lang="fi-FI"/>
              <a:t>Matematiikka (MAA / MAB)</a:t>
            </a:r>
            <a:endParaRPr lang="fi-FI">
              <a:cs typeface="Arial"/>
            </a:endParaRPr>
          </a:p>
          <a:p>
            <a:r>
              <a:rPr lang="fi-FI"/>
              <a:t>Fysiikka</a:t>
            </a:r>
            <a:endParaRPr lang="fi-FI">
              <a:cs typeface="Arial"/>
            </a:endParaRPr>
          </a:p>
          <a:p>
            <a:r>
              <a:rPr lang="fi-FI"/>
              <a:t>Psykologia (osa aikuislukiossa)</a:t>
            </a:r>
            <a:endParaRPr lang="fi-FI">
              <a:cs typeface="Arial"/>
            </a:endParaRPr>
          </a:p>
          <a:p>
            <a:r>
              <a:rPr lang="fi-FI"/>
              <a:t>Terveystieto</a:t>
            </a:r>
            <a:endParaRPr lang="fi-FI">
              <a:cs typeface="Arial"/>
            </a:endParaRPr>
          </a:p>
          <a:p>
            <a:r>
              <a:rPr lang="fi-FI"/>
              <a:t>Yhteiskuntaoppi</a:t>
            </a:r>
            <a:endParaRPr lang="fi-FI">
              <a:cs typeface="Arial"/>
            </a:endParaRPr>
          </a:p>
          <a:p>
            <a:endParaRPr lang="fi-FI"/>
          </a:p>
          <a:p>
            <a:r>
              <a:rPr lang="fi-FI"/>
              <a:t>Lisäksi muita aineita aikuislukiossa</a:t>
            </a: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Mahdollisuus opiskella lukiotavoitteisesti kahden tutkinnon opintotarjottimelta:</a:t>
            </a:r>
          </a:p>
        </p:txBody>
      </p:sp>
    </p:spTree>
    <p:extLst>
      <p:ext uri="{BB962C8B-B14F-4D97-AF65-F5344CB8AC3E}">
        <p14:creationId xmlns:p14="http://schemas.microsoft.com/office/powerpoint/2010/main" val="27766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" name="Sisällön paikkamerkki 11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Suurin osa lukiolaisista opiskelee lukiolinjalla </a:t>
            </a:r>
          </a:p>
          <a:p>
            <a:r>
              <a:rPr lang="fi-FI"/>
              <a:t>Lukion oppimäärän suoritettuasi saat lukion päättötodistuksen</a:t>
            </a:r>
            <a:endParaRPr lang="fi-FI">
              <a:cs typeface="Arial"/>
            </a:endParaRPr>
          </a:p>
          <a:p>
            <a:r>
              <a:rPr lang="fi-FI"/>
              <a:t>Suoritettuasi ylioppilastutkinnon hyväksytysti, saat myös ylioppilastodistuksen</a:t>
            </a:r>
            <a:endParaRPr lang="fi-FI">
              <a:cs typeface="Arial"/>
            </a:endParaRPr>
          </a:p>
          <a:p>
            <a:r>
              <a:rPr lang="fi-FI"/>
              <a:t>Opiskelijat valitaan perusopetuksen päättötodistuksen lukuaineiden keskiarvon perusteella</a:t>
            </a:r>
            <a:endParaRPr lang="fi-FI">
              <a:cs typeface="Arial"/>
            </a:endParaRPr>
          </a:p>
          <a:p>
            <a:pPr marL="534670" lvl="1"/>
            <a:r>
              <a:rPr lang="fi-FI" sz="1600"/>
              <a:t>Musiikkilinjalle pisteitä valintakokeesta</a:t>
            </a:r>
            <a:endParaRPr lang="fi-FI" sz="1600">
              <a:cs typeface="Arial"/>
            </a:endParaRPr>
          </a:p>
          <a:p>
            <a:pPr marL="534670" lvl="1"/>
            <a:r>
              <a:rPr lang="fi-FI" sz="1600"/>
              <a:t>Urheilulinjalle pisteitä urheilumenestyksestä</a:t>
            </a:r>
            <a:endParaRPr lang="fi-FI" sz="1600">
              <a:cs typeface="Arial"/>
            </a:endParaRPr>
          </a:p>
          <a:p>
            <a:endParaRPr lang="fi-FI" sz="1600"/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sz="2400"/>
              <a:t>Opiskelu lukiossa</a:t>
            </a:r>
          </a:p>
        </p:txBody>
      </p:sp>
    </p:spTree>
    <p:extLst>
      <p:ext uri="{BB962C8B-B14F-4D97-AF65-F5344CB8AC3E}">
        <p14:creationId xmlns:p14="http://schemas.microsoft.com/office/powerpoint/2010/main" val="109549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641310" y="1027216"/>
            <a:ext cx="8790432" cy="1011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solidFill>
                  <a:schemeClr val="tx1"/>
                </a:solidFill>
              </a:rPr>
              <a:t>Ammatillinen perustutkinto 180 </a:t>
            </a:r>
            <a:r>
              <a:rPr lang="fi-FI" sz="2400" b="1" err="1">
                <a:solidFill>
                  <a:schemeClr val="tx1"/>
                </a:solidFill>
              </a:rPr>
              <a:t>osp</a:t>
            </a:r>
            <a:r>
              <a:rPr lang="fi-FI" sz="2400" b="1">
                <a:solidFill>
                  <a:schemeClr val="tx1"/>
                </a:solidFill>
              </a:rPr>
              <a:t> – tutkinnon rakenne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393795" y="2356623"/>
            <a:ext cx="7285463" cy="1011044"/>
          </a:xfrm>
          <a:prstGeom prst="rect">
            <a:avLst/>
          </a:prstGeom>
          <a:solidFill>
            <a:srgbClr val="F3E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>
                <a:solidFill>
                  <a:schemeClr val="tx1"/>
                </a:solidFill>
              </a:rPr>
              <a:t>Ammatilliset tutkinnon osat 145 </a:t>
            </a:r>
            <a:r>
              <a:rPr lang="fi-FI" sz="2000" b="1" err="1">
                <a:solidFill>
                  <a:schemeClr val="tx1"/>
                </a:solidFill>
              </a:rPr>
              <a:t>osp</a:t>
            </a:r>
            <a:endParaRPr lang="fi-FI" sz="2000" b="1">
              <a:solidFill>
                <a:schemeClr val="tx1"/>
              </a:solidFill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2890841" y="4584748"/>
            <a:ext cx="1836235" cy="1011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000000"/>
                </a:solidFill>
                <a:cs typeface="Arial"/>
              </a:rPr>
              <a:t>Viestintä- ja vuorovaikutus-osaaminen</a:t>
            </a:r>
          </a:p>
        </p:txBody>
      </p:sp>
      <p:sp>
        <p:nvSpPr>
          <p:cNvPr id="6" name="Suorakulmio 5"/>
          <p:cNvSpPr/>
          <p:nvPr/>
        </p:nvSpPr>
        <p:spPr>
          <a:xfrm>
            <a:off x="5017007" y="4584748"/>
            <a:ext cx="1836235" cy="1011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>
                <a:solidFill>
                  <a:srgbClr val="000000"/>
                </a:solidFill>
                <a:cs typeface="Arial"/>
              </a:rPr>
              <a:t>Matemaattis-luonnontieteellinen osaaminen</a:t>
            </a:r>
          </a:p>
        </p:txBody>
      </p:sp>
      <p:sp>
        <p:nvSpPr>
          <p:cNvPr id="7" name="Suorakulmio 6"/>
          <p:cNvSpPr/>
          <p:nvPr/>
        </p:nvSpPr>
        <p:spPr>
          <a:xfrm>
            <a:off x="7143173" y="4584748"/>
            <a:ext cx="1836235" cy="1011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600" b="1">
                <a:solidFill>
                  <a:srgbClr val="000000"/>
                </a:solidFill>
                <a:cs typeface="Arial"/>
              </a:rPr>
              <a:t>Yhteiskunta ja työelämä-osaaminen</a:t>
            </a:r>
          </a:p>
        </p:txBody>
      </p:sp>
      <p:sp>
        <p:nvSpPr>
          <p:cNvPr id="8" name="Suorakulmio 7"/>
          <p:cNvSpPr/>
          <p:nvPr/>
        </p:nvSpPr>
        <p:spPr>
          <a:xfrm>
            <a:off x="2393795" y="3573704"/>
            <a:ext cx="7285463" cy="1011044"/>
          </a:xfrm>
          <a:prstGeom prst="rect">
            <a:avLst/>
          </a:prstGeom>
          <a:solidFill>
            <a:srgbClr val="F3E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>
                <a:solidFill>
                  <a:schemeClr val="tx1"/>
                </a:solidFill>
              </a:rPr>
              <a:t>Yhteiset tutkinnon osat 35 osp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5A324CD-F49D-49ED-BAD2-9AF2DB2187B9}"/>
              </a:ext>
            </a:extLst>
          </p:cNvPr>
          <p:cNvSpPr txBox="1"/>
          <p:nvPr/>
        </p:nvSpPr>
        <p:spPr>
          <a:xfrm>
            <a:off x="8685016" y="2569757"/>
            <a:ext cx="2938272" cy="584775"/>
          </a:xfrm>
          <a:prstGeom prst="rect">
            <a:avLst/>
          </a:prstGeom>
          <a:solidFill>
            <a:schemeClr val="bg1"/>
          </a:solidFill>
          <a:ln w="15875" cap="rnd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b="1"/>
              <a:t>15-25 </a:t>
            </a:r>
            <a:r>
              <a:rPr lang="fi-FI" sz="1600" b="1" err="1"/>
              <a:t>osp</a:t>
            </a:r>
            <a:r>
              <a:rPr lang="fi-FI" sz="1600" b="1"/>
              <a:t> tutkinnon valinnaisuudesta riippuen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E5F0175-0B42-4E00-BCB2-AC5D951E0F74}"/>
              </a:ext>
            </a:extLst>
          </p:cNvPr>
          <p:cNvSpPr txBox="1"/>
          <p:nvPr/>
        </p:nvSpPr>
        <p:spPr>
          <a:xfrm>
            <a:off x="9161098" y="3909949"/>
            <a:ext cx="1036320" cy="338554"/>
          </a:xfrm>
          <a:prstGeom prst="rect">
            <a:avLst/>
          </a:prstGeom>
          <a:solidFill>
            <a:schemeClr val="bg1"/>
          </a:solidFill>
          <a:ln w="15875" cap="rnd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b="1"/>
              <a:t>35 </a:t>
            </a:r>
            <a:r>
              <a:rPr lang="fi-FI" sz="1600" b="1" err="1"/>
              <a:t>osp</a:t>
            </a:r>
            <a:endParaRPr lang="fi-FI" sz="1600" b="1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C0824C0-624D-46D7-9180-0289471567DF}"/>
              </a:ext>
            </a:extLst>
          </p:cNvPr>
          <p:cNvSpPr txBox="1"/>
          <p:nvPr/>
        </p:nvSpPr>
        <p:spPr>
          <a:xfrm>
            <a:off x="9301159" y="5689720"/>
            <a:ext cx="2349488" cy="584775"/>
          </a:xfrm>
          <a:prstGeom prst="rect">
            <a:avLst/>
          </a:prstGeom>
          <a:solidFill>
            <a:schemeClr val="bg1"/>
          </a:solidFill>
          <a:ln w="15875" cap="rnd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b="1"/>
              <a:t>Toteutuvat kahden tutkinnon opinnoissa </a:t>
            </a:r>
          </a:p>
        </p:txBody>
      </p:sp>
    </p:spTree>
    <p:extLst>
      <p:ext uri="{BB962C8B-B14F-4D97-AF65-F5344CB8AC3E}">
        <p14:creationId xmlns:p14="http://schemas.microsoft.com/office/powerpoint/2010/main" val="3905512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5341EE8-BCC5-448A-9CAE-9A6A9477C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001" y="1532834"/>
            <a:ext cx="10848975" cy="5071894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8417BF1-5846-4805-AF00-F16AFEEED987}"/>
              </a:ext>
            </a:extLst>
          </p:cNvPr>
          <p:cNvSpPr txBox="1"/>
          <p:nvPr/>
        </p:nvSpPr>
        <p:spPr>
          <a:xfrm>
            <a:off x="716001" y="1061346"/>
            <a:ext cx="5379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/>
              <a:t>Opintojen jakautuminen kolmelle vuodelle </a:t>
            </a:r>
          </a:p>
        </p:txBody>
      </p:sp>
    </p:spTree>
    <p:extLst>
      <p:ext uri="{BB962C8B-B14F-4D97-AF65-F5344CB8AC3E}">
        <p14:creationId xmlns:p14="http://schemas.microsoft.com/office/powerpoint/2010/main" val="3478663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henkilö, mies, keltainen, rakennus&#10;&#10;Kuvaus luotu, erittäin korkea luotettavuus">
            <a:extLst>
              <a:ext uri="{FF2B5EF4-FFF2-40B4-BE49-F238E27FC236}">
                <a16:creationId xmlns:a16="http://schemas.microsoft.com/office/drawing/2014/main" id="{31A6C157-3657-4F2E-8BAF-5DC571D7D7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/>
          <a:stretch/>
        </p:blipFill>
        <p:spPr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4586D63-F165-4880-B42C-3FB651E5E5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 dirty="0"/>
              <a:t>Mahdollinen kaikille 15 vuotta täyttäneille</a:t>
            </a:r>
          </a:p>
          <a:p>
            <a:r>
              <a:rPr lang="fi-FI" dirty="0"/>
              <a:t>Vaatii aina alan työsuhteen / yrittäjänä toimimisen</a:t>
            </a:r>
            <a:endParaRPr lang="fi-FI" dirty="0">
              <a:cs typeface="Arial"/>
            </a:endParaRPr>
          </a:p>
          <a:p>
            <a:r>
              <a:rPr lang="fi-FI" dirty="0"/>
              <a:t>Oppisopimuspaikka hankitaan itse</a:t>
            </a:r>
            <a:endParaRPr lang="fi-FI" dirty="0">
              <a:cs typeface="Arial"/>
            </a:endParaRPr>
          </a:p>
          <a:p>
            <a:r>
              <a:rPr lang="fi-FI" dirty="0">
                <a:cs typeface="Arial"/>
              </a:rPr>
              <a:t>Ei haeta yhteishaussa, vaan aloitus sovitaan yksilöllisesti</a:t>
            </a:r>
            <a:endParaRPr lang="fi-FI" dirty="0"/>
          </a:p>
          <a:p>
            <a:r>
              <a:rPr lang="fi-FI" dirty="0"/>
              <a:t>Oppisopimuksella voi opiskella kaikkia ammatillisia tutkintoja</a:t>
            </a:r>
            <a:endParaRPr lang="fi-FI" dirty="0">
              <a:cs typeface="Arial"/>
            </a:endParaRPr>
          </a:p>
          <a:p>
            <a:pPr marL="534670" lvl="1"/>
            <a:r>
              <a:rPr lang="fi-FI" sz="2000" dirty="0"/>
              <a:t>Koko tutkinto tai tutkinnon osia</a:t>
            </a:r>
            <a:endParaRPr lang="fi-FI" sz="2000" dirty="0">
              <a:cs typeface="Arial"/>
            </a:endParaRPr>
          </a:p>
          <a:p>
            <a:pPr marL="534670" lvl="1"/>
            <a:r>
              <a:rPr lang="fi-FI" sz="2000" dirty="0">
                <a:cs typeface="Arial"/>
              </a:rPr>
              <a:t>Oppisopimuksella voi opiskella tutkinnon kokonaan, pätkän opintojen keskellä tai tutkinnon loppuun</a:t>
            </a:r>
          </a:p>
          <a:p>
            <a:pPr marL="360045" lvl="1" indent="0">
              <a:buNone/>
            </a:pPr>
            <a:endParaRPr lang="fi-FI">
              <a:cs typeface="Arial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Oppisopimuskoulutus</a:t>
            </a:r>
          </a:p>
        </p:txBody>
      </p:sp>
    </p:spTree>
    <p:extLst>
      <p:ext uri="{BB962C8B-B14F-4D97-AF65-F5344CB8AC3E}">
        <p14:creationId xmlns:p14="http://schemas.microsoft.com/office/powerpoint/2010/main" val="222194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r="26"/>
          <a:stretch/>
        </p:blipFill>
        <p:spPr/>
      </p:pic>
      <p:sp>
        <p:nvSpPr>
          <p:cNvPr id="8" name="Sisällön paikkamerkki 7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Ammatilliseen koulutukseen valmentava koulutus </a:t>
            </a:r>
          </a:p>
          <a:p>
            <a:r>
              <a:rPr lang="fi-FI" err="1"/>
              <a:t>VALMAlla</a:t>
            </a:r>
            <a:r>
              <a:rPr lang="fi-FI"/>
              <a:t>:</a:t>
            </a:r>
            <a:endParaRPr lang="fi-FI">
              <a:cs typeface="Arial"/>
            </a:endParaRPr>
          </a:p>
          <a:p>
            <a:pPr marL="534670" lvl="1"/>
            <a:r>
              <a:rPr lang="fi-FI" sz="1800"/>
              <a:t>Saat ohjausta ammatinvalintaan </a:t>
            </a:r>
            <a:endParaRPr lang="fi-FI" sz="1800">
              <a:cs typeface="Arial"/>
            </a:endParaRPr>
          </a:p>
          <a:p>
            <a:pPr marL="534670" lvl="1"/>
            <a:r>
              <a:rPr lang="fi-FI" sz="1800"/>
              <a:t>Tutustut eri aloihin</a:t>
            </a:r>
            <a:endParaRPr lang="fi-FI" sz="1800">
              <a:cs typeface="Arial"/>
            </a:endParaRPr>
          </a:p>
          <a:p>
            <a:pPr marL="534670" lvl="1"/>
            <a:r>
              <a:rPr lang="fi-FI" sz="1800"/>
              <a:t>Vahvistat opiskelutaitojasi </a:t>
            </a:r>
            <a:endParaRPr lang="fi-FI" sz="1800">
              <a:cs typeface="Arial"/>
            </a:endParaRPr>
          </a:p>
          <a:p>
            <a:pPr marL="534670" lvl="1"/>
            <a:r>
              <a:rPr lang="fi-FI" sz="1800"/>
              <a:t>Voit parantaa perusopetuksen todistuksen arvosanoja</a:t>
            </a:r>
            <a:endParaRPr lang="fi-FI" sz="1800">
              <a:cs typeface="Arial"/>
            </a:endParaRPr>
          </a:p>
          <a:p>
            <a:pPr marL="360045" lvl="1" indent="0">
              <a:buNone/>
            </a:pPr>
            <a:endParaRPr lang="fi-FI" sz="1800">
              <a:cs typeface="Arial"/>
            </a:endParaRPr>
          </a:p>
          <a:p>
            <a:pPr marL="360045" lvl="1" indent="0">
              <a:buNone/>
            </a:pPr>
            <a:endParaRPr lang="fi-FI" sz="1800">
              <a:cs typeface="Arial"/>
            </a:endParaRPr>
          </a:p>
          <a:p>
            <a:pPr marL="360045" lvl="1" indent="0">
              <a:buNone/>
            </a:pPr>
            <a:endParaRPr lang="fi-FI" sz="1800">
              <a:cs typeface="Arial"/>
            </a:endParaRPr>
          </a:p>
          <a:p>
            <a:pPr marL="0" indent="0">
              <a:buNone/>
            </a:pPr>
            <a:endParaRPr lang="fi-FI" sz="2400">
              <a:cs typeface="Arial" panose="020B0604020202020204"/>
            </a:endParaRPr>
          </a:p>
          <a:p>
            <a:pPr marL="0" indent="0">
              <a:buNone/>
            </a:pPr>
            <a:br>
              <a:rPr lang="fi-FI"/>
            </a:br>
            <a:endParaRPr lang="fi-FI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 dirty="0">
                <a:solidFill>
                  <a:srgbClr val="FE70C3"/>
                </a:solidFill>
              </a:rPr>
              <a:t>VALMA-koulutus</a:t>
            </a:r>
          </a:p>
        </p:txBody>
      </p:sp>
    </p:spTree>
    <p:extLst>
      <p:ext uri="{BB962C8B-B14F-4D97-AF65-F5344CB8AC3E}">
        <p14:creationId xmlns:p14="http://schemas.microsoft.com/office/powerpoint/2010/main" val="2035591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9A723A60-38FD-40FC-B3B7-31C8ED83A4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 dirty="0">
                <a:cs typeface="Arial"/>
              </a:rPr>
              <a:t>Oppivelvollisuuden laajentuminen v. 2021?</a:t>
            </a:r>
            <a:endParaRPr lang="fi-FI" dirty="0"/>
          </a:p>
          <a:p>
            <a:pPr marL="0" indent="0">
              <a:buNone/>
            </a:pPr>
            <a:endParaRPr lang="fi-FI">
              <a:cs typeface="Arial"/>
            </a:endParaRPr>
          </a:p>
          <a:p>
            <a:r>
              <a:rPr lang="fi-FI" dirty="0"/>
              <a:t>Opetus ja ruokailu sekä opiskeluterveydenhuolto on maksutonta</a:t>
            </a:r>
            <a:endParaRPr lang="fi-FI" dirty="0">
              <a:cs typeface="Arial" panose="020B0604020202020204"/>
            </a:endParaRPr>
          </a:p>
          <a:p>
            <a:pPr marL="227965"/>
            <a:r>
              <a:rPr lang="fi-FI" dirty="0"/>
              <a:t> Itse kustannettava (tällä hetkellä)</a:t>
            </a:r>
            <a:endParaRPr lang="fi-FI" dirty="0">
              <a:cs typeface="Arial"/>
            </a:endParaRPr>
          </a:p>
          <a:p>
            <a:pPr marL="534670" lvl="1"/>
            <a:r>
              <a:rPr lang="fi-FI" sz="1800" dirty="0"/>
              <a:t>Lukiossa: tietokone, oppikirjat</a:t>
            </a:r>
            <a:endParaRPr lang="fi-FI" sz="1800" dirty="0">
              <a:cs typeface="Arial"/>
            </a:endParaRPr>
          </a:p>
          <a:p>
            <a:pPr marL="534670" lvl="1"/>
            <a:r>
              <a:rPr lang="fi-FI" sz="1800" dirty="0"/>
              <a:t>Ammatillisissa opinnoissa: alasta riippuen tietokone, työvälineet, suojavaatteet, turvajalkineet </a:t>
            </a:r>
            <a:endParaRPr lang="fi-FI" sz="1800" dirty="0">
              <a:cs typeface="Arial"/>
            </a:endParaRPr>
          </a:p>
          <a:p>
            <a:pPr marL="360045" lvl="1" indent="0">
              <a:buNone/>
            </a:pPr>
            <a:endParaRPr lang="fi-FI" sz="2000">
              <a:solidFill>
                <a:srgbClr val="FF0000"/>
              </a:solidFill>
              <a:cs typeface="Arial" panose="020B0604020202020204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/>
              <a:t>Opiskelukustannukset</a:t>
            </a:r>
          </a:p>
        </p:txBody>
      </p:sp>
    </p:spTree>
    <p:extLst>
      <p:ext uri="{BB962C8B-B14F-4D97-AF65-F5344CB8AC3E}">
        <p14:creationId xmlns:p14="http://schemas.microsoft.com/office/powerpoint/2010/main" val="2047074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1">
            <a:extLst>
              <a:ext uri="{FF2B5EF4-FFF2-40B4-BE49-F238E27FC236}">
                <a16:creationId xmlns:a16="http://schemas.microsoft.com/office/drawing/2014/main" id="{9AAF7EBE-AA44-4B2B-983B-00A7EC625E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194966"/>
              </p:ext>
            </p:extLst>
          </p:nvPr>
        </p:nvGraphicFramePr>
        <p:xfrm>
          <a:off x="3222625" y="1555750"/>
          <a:ext cx="8097838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2822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Tervetuloa</a:t>
            </a:r>
            <a:br>
              <a:rPr lang="fi-FI"/>
            </a:br>
            <a:r>
              <a:rPr lang="fi-FI"/>
              <a:t>oppimaan!</a:t>
            </a:r>
            <a:br>
              <a:rPr lang="fi-FI"/>
            </a:br>
            <a:br>
              <a:rPr lang="fi-FI" sz="2000"/>
            </a:br>
            <a:br>
              <a:rPr lang="fi-FI" sz="2000"/>
            </a:br>
            <a:r>
              <a:rPr lang="fi-FI" sz="2000"/>
              <a:t>Gradia Hakupalvelut </a:t>
            </a:r>
            <a:br>
              <a:rPr lang="fi-FI" sz="2000"/>
            </a:br>
            <a:r>
              <a:rPr lang="fi-FI" sz="2000"/>
              <a:t>p. 040 341 6193</a:t>
            </a:r>
            <a:br>
              <a:rPr lang="fi-FI" sz="2000"/>
            </a:br>
            <a:r>
              <a:rPr lang="fi-FI" sz="2000" err="1"/>
              <a:t>hakupalvelut@gradia.fi</a:t>
            </a:r>
            <a:r>
              <a:rPr lang="fi-FI" sz="2000"/>
              <a:t> </a:t>
            </a:r>
            <a:br>
              <a:rPr lang="fi-FI" sz="2000"/>
            </a:br>
            <a:br>
              <a:rPr lang="fi-FI" sz="2000"/>
            </a:br>
            <a:br>
              <a:rPr lang="fi-FI" sz="2000"/>
            </a:br>
            <a:r>
              <a:rPr lang="fi-FI" sz="2000" err="1"/>
              <a:t>gradia.fi</a:t>
            </a:r>
            <a:r>
              <a:rPr lang="fi-FI" sz="2000"/>
              <a:t> </a:t>
            </a:r>
          </a:p>
        </p:txBody>
      </p:sp>
      <p:pic>
        <p:nvPicPr>
          <p:cNvPr id="6" name="Kuvan paikkamerkki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831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59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F9870A50-0D41-4068-B2CA-16D299E2B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460939"/>
              </p:ext>
            </p:extLst>
          </p:nvPr>
        </p:nvGraphicFramePr>
        <p:xfrm>
          <a:off x="1094153" y="459153"/>
          <a:ext cx="9881507" cy="61210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1024">
                  <a:extLst>
                    <a:ext uri="{9D8B030D-6E8A-4147-A177-3AD203B41FA5}">
                      <a16:colId xmlns:a16="http://schemas.microsoft.com/office/drawing/2014/main" val="3327097058"/>
                    </a:ext>
                  </a:extLst>
                </a:gridCol>
                <a:gridCol w="3074031">
                  <a:extLst>
                    <a:ext uri="{9D8B030D-6E8A-4147-A177-3AD203B41FA5}">
                      <a16:colId xmlns:a16="http://schemas.microsoft.com/office/drawing/2014/main" val="220893479"/>
                    </a:ext>
                  </a:extLst>
                </a:gridCol>
                <a:gridCol w="2996452">
                  <a:extLst>
                    <a:ext uri="{9D8B030D-6E8A-4147-A177-3AD203B41FA5}">
                      <a16:colId xmlns:a16="http://schemas.microsoft.com/office/drawing/2014/main" val="3309974333"/>
                    </a:ext>
                  </a:extLst>
                </a:gridCol>
              </a:tblGrid>
              <a:tr h="530088">
                <a:tc>
                  <a:txBody>
                    <a:bodyPr/>
                    <a:lstStyle/>
                    <a:p>
                      <a:r>
                        <a:rPr lang="fi-FI" sz="1900"/>
                        <a:t>Lukio</a:t>
                      </a:r>
                    </a:p>
                  </a:txBody>
                  <a:tcPr marL="96003" marR="96003" marT="48001" marB="48001" anchor="ctr">
                    <a:solidFill>
                      <a:srgbClr val="FE70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Opiskelijamäärä</a:t>
                      </a:r>
                    </a:p>
                  </a:txBody>
                  <a:tcPr marL="96003" marR="96003" marT="48001" marB="48001" anchor="ctr">
                    <a:solidFill>
                      <a:srgbClr val="FE70C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Aloituspaikat 2020</a:t>
                      </a:r>
                    </a:p>
                  </a:txBody>
                  <a:tcPr marL="96003" marR="96003" marT="48001" marB="48001" anchor="ctr">
                    <a:solidFill>
                      <a:srgbClr val="FE70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52445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r>
                        <a:rPr lang="fi-FI" sz="2100" b="1"/>
                        <a:t>Jyväskylän Lyseon lukio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1200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073477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pPr lvl="1"/>
                      <a:r>
                        <a:rPr lang="fi-FI" sz="1900"/>
                        <a:t>Yleislinja</a:t>
                      </a:r>
                    </a:p>
                  </a:txBody>
                  <a:tcPr marL="96003" marR="96003" marT="48001" marB="48001" anchor="ctr"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320</a:t>
                      </a:r>
                    </a:p>
                  </a:txBody>
                  <a:tcPr marL="96003" marR="96003" marT="48001" marB="48001" anchor="ctr"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801519"/>
                  </a:ext>
                </a:extLst>
              </a:tr>
              <a:tr h="668371"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fi-FI" sz="1900"/>
                        <a:t>Luonnontiedepolku </a:t>
                      </a:r>
                    </a:p>
                    <a:p>
                      <a:pPr lvl="1">
                        <a:buNone/>
                      </a:pPr>
                      <a:r>
                        <a:rPr lang="fi-FI" sz="1900"/>
                        <a:t>Yrittäjyyspolku</a:t>
                      </a:r>
                    </a:p>
                  </a:txBody>
                  <a:tcPr marL="96003" marR="96003" marT="48001" marB="48001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900"/>
                    </a:p>
                  </a:txBody>
                  <a:tcPr marL="96003" marR="96003" marT="48001" marB="48001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900"/>
                    </a:p>
                  </a:txBody>
                  <a:tcPr marL="96003" marR="96003" marT="48001" marB="48001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793551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pPr lvl="1"/>
                      <a:r>
                        <a:rPr lang="fi-FI" sz="1900"/>
                        <a:t>IB-linja 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60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748846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pPr lvl="1"/>
                      <a:r>
                        <a:rPr lang="fi-FI" sz="1900"/>
                        <a:t>Tiimilinja</a:t>
                      </a:r>
                    </a:p>
                  </a:txBody>
                  <a:tcPr marL="96003" marR="96003" marT="48001" marB="480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30</a:t>
                      </a:r>
                    </a:p>
                  </a:txBody>
                  <a:tcPr marL="96003" marR="96003" marT="48001" marB="480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147842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r>
                        <a:rPr lang="fi-FI" sz="2100" b="1"/>
                        <a:t>Schildtin lukio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1200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60489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pPr lvl="1"/>
                      <a:r>
                        <a:rPr lang="fi-FI" sz="1900"/>
                        <a:t>Yleislinja</a:t>
                      </a:r>
                    </a:p>
                  </a:txBody>
                  <a:tcPr marL="96003" marR="96003" marT="48001" marB="48001" anchor="ctr"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305</a:t>
                      </a:r>
                    </a:p>
                  </a:txBody>
                  <a:tcPr marL="96003" marR="96003" marT="48001" marB="48001" anchor="ctr"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428028"/>
                  </a:ext>
                </a:extLst>
              </a:tr>
              <a:tr h="668371"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fi-FI" sz="1900"/>
                        <a:t>LUMA-polku</a:t>
                      </a:r>
                    </a:p>
                    <a:p>
                      <a:pPr lvl="1">
                        <a:buNone/>
                      </a:pPr>
                      <a:r>
                        <a:rPr lang="fi-FI" sz="1900"/>
                        <a:t>Kansainvälisyyspolku</a:t>
                      </a:r>
                    </a:p>
                  </a:txBody>
                  <a:tcPr marL="96003" marR="96003" marT="48001" marB="48001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900"/>
                    </a:p>
                  </a:txBody>
                  <a:tcPr marL="96003" marR="96003" marT="48001" marB="48001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900"/>
                    </a:p>
                  </a:txBody>
                  <a:tcPr marL="96003" marR="96003" marT="48001" marB="48001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442330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pPr lvl="1"/>
                      <a:r>
                        <a:rPr lang="fi-FI" sz="1900"/>
                        <a:t>Musiikkilinja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30</a:t>
                      </a:r>
                    </a:p>
                  </a:txBody>
                  <a:tcPr marL="96003" marR="96003" marT="48001" marB="48001" anchor="ctr">
                    <a:solidFill>
                      <a:srgbClr val="CDD8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86239"/>
                  </a:ext>
                </a:extLst>
              </a:tr>
              <a:tr h="530088">
                <a:tc>
                  <a:txBody>
                    <a:bodyPr/>
                    <a:lstStyle/>
                    <a:p>
                      <a:pPr lvl="1"/>
                      <a:r>
                        <a:rPr lang="fi-FI" sz="1900"/>
                        <a:t>Urheilulinja</a:t>
                      </a:r>
                    </a:p>
                  </a:txBody>
                  <a:tcPr marL="96003" marR="96003" marT="48001" marB="48001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900"/>
                    </a:p>
                  </a:txBody>
                  <a:tcPr marL="96003" marR="96003" marT="48001" marB="48001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900"/>
                        <a:t>60</a:t>
                      </a:r>
                    </a:p>
                  </a:txBody>
                  <a:tcPr marL="96003" marR="96003" marT="48001" marB="48001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457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68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2927D546-7D65-415F-9D7A-968EF68D3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105989"/>
              </p:ext>
            </p:extLst>
          </p:nvPr>
        </p:nvGraphicFramePr>
        <p:xfrm>
          <a:off x="2463800" y="-1"/>
          <a:ext cx="9728203" cy="6859990"/>
        </p:xfrm>
        <a:graphic>
          <a:graphicData uri="http://schemas.openxmlformats.org/drawingml/2006/table">
            <a:tbl>
              <a:tblPr firstRow="1" firstCol="1" bandRow="1"/>
              <a:tblGrid>
                <a:gridCol w="3202871">
                  <a:extLst>
                    <a:ext uri="{9D8B030D-6E8A-4147-A177-3AD203B41FA5}">
                      <a16:colId xmlns:a16="http://schemas.microsoft.com/office/drawing/2014/main" val="4209825785"/>
                    </a:ext>
                  </a:extLst>
                </a:gridCol>
                <a:gridCol w="1746477">
                  <a:extLst>
                    <a:ext uri="{9D8B030D-6E8A-4147-A177-3AD203B41FA5}">
                      <a16:colId xmlns:a16="http://schemas.microsoft.com/office/drawing/2014/main" val="3303898110"/>
                    </a:ext>
                  </a:extLst>
                </a:gridCol>
                <a:gridCol w="2518252">
                  <a:extLst>
                    <a:ext uri="{9D8B030D-6E8A-4147-A177-3AD203B41FA5}">
                      <a16:colId xmlns:a16="http://schemas.microsoft.com/office/drawing/2014/main" val="790414092"/>
                    </a:ext>
                  </a:extLst>
                </a:gridCol>
                <a:gridCol w="2260603">
                  <a:extLst>
                    <a:ext uri="{9D8B030D-6E8A-4147-A177-3AD203B41FA5}">
                      <a16:colId xmlns:a16="http://schemas.microsoft.com/office/drawing/2014/main" val="1569311764"/>
                    </a:ext>
                  </a:extLst>
                </a:gridCol>
              </a:tblGrid>
              <a:tr h="80010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1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Aine tai </a:t>
                      </a:r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aineryhmä</a:t>
                      </a:r>
                      <a:endParaRPr lang="fi-FI" sz="28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70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Pakolliset opinnot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opintopisteitä</a:t>
                      </a:r>
                      <a:endParaRPr lang="fi-FI" sz="9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70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Valinnaiset valtakunnalliset opinnot </a:t>
                      </a: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opintopisteitä</a:t>
                      </a:r>
                      <a:endParaRPr lang="fi-FI" sz="9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70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Valinnaiset opinnot </a:t>
                      </a:r>
                      <a:endParaRPr lang="fi-FI" sz="14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opiskelijan valinnan mukaan</a:t>
                      </a:r>
                      <a:endParaRPr lang="fi-FI" sz="24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70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596613"/>
                  </a:ext>
                </a:extLst>
              </a:tr>
              <a:tr h="117040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Äidinkieli ja kirjallisuus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Kielet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A-kieli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B-kieli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Muut kielet (B2 ja B3)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05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05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Tarjolla esimerkiksi</a:t>
                      </a:r>
                      <a:endParaRPr lang="fi-FI" sz="1200" b="1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171450" lvl="0" indent="-17145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kaikkien lukioaineiden kurssit</a:t>
                      </a:r>
                      <a:endParaRPr lang="fi-FI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lvl="0" indent="-17145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Gradian</a:t>
                      </a: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vaihtojaksot</a:t>
                      </a:r>
                    </a:p>
                    <a:p>
                      <a:pPr marL="171450" lvl="0" indent="-17145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Yrittäjyysopinnot</a:t>
                      </a:r>
                    </a:p>
                    <a:p>
                      <a:pPr marL="171450" lvl="0" indent="-17145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Korkea-asteen kurssit</a:t>
                      </a:r>
                    </a:p>
                    <a:p>
                      <a:pPr marL="171450" lvl="0" indent="-17145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Osaamisen tunnustaminen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3231" marR="93231" marT="46616" marB="46616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720778"/>
                  </a:ext>
                </a:extLst>
              </a:tr>
              <a:tr h="96254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Matematiikka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Yhteinen opintokokonaisuus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Lyhyt oppimäärä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Pitkä oppimäärä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8E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886392"/>
                  </a:ext>
                </a:extLst>
              </a:tr>
              <a:tr h="117040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Ympäristö ja luonnontieteet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Biologia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Maantiede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Fysiikka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Kemia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706232"/>
                  </a:ext>
                </a:extLst>
              </a:tr>
              <a:tr h="1586133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Humanistis-yhteiskunnalliset tieteet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Filosofia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Psykologia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Historia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Yhteiskuntaoppi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Uskonto tai elämänkatsomustieto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Terveystieto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4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4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8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4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8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8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effectLst/>
                          <a:latin typeface="+mn-lt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8E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975906"/>
                  </a:ext>
                </a:extLst>
              </a:tr>
              <a:tr h="117040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Taito- ja taideaineet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Liikunta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Musiikki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Kuvataide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Opinto-ohjaus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tai 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tai 2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  <a:endParaRPr lang="fi-FI" sz="1200" b="0" i="0" u="none" strike="noStrike"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2218" marR="102218" marT="68145" marB="6814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809418"/>
                  </a:ext>
                </a:extLst>
              </a:tr>
            </a:tbl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00DC62E5-BEFC-4D08-B5A9-1281901725FC}"/>
              </a:ext>
            </a:extLst>
          </p:cNvPr>
          <p:cNvSpPr txBox="1"/>
          <p:nvPr/>
        </p:nvSpPr>
        <p:spPr>
          <a:xfrm>
            <a:off x="135988" y="1167617"/>
            <a:ext cx="19479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/>
              <a:t>Lukiotutkinto</a:t>
            </a:r>
          </a:p>
          <a:p>
            <a:r>
              <a:rPr lang="fi-FI" sz="1600" b="1"/>
              <a:t>2–4 vuotta</a:t>
            </a:r>
          </a:p>
          <a:p>
            <a:endParaRPr lang="fi-FI" sz="1600"/>
          </a:p>
          <a:p>
            <a:r>
              <a:rPr lang="fi-FI" sz="1600" b="1"/>
              <a:t>Yhteensä 150 opintopistettä</a:t>
            </a:r>
          </a:p>
          <a:p>
            <a:r>
              <a:rPr lang="fi-FI" sz="1600"/>
              <a:t>1 opintopiste = </a:t>
            </a:r>
          </a:p>
          <a:p>
            <a:r>
              <a:rPr lang="fi-FI" sz="1600"/>
              <a:t>22,8 x 75min</a:t>
            </a:r>
          </a:p>
        </p:txBody>
      </p:sp>
    </p:spTree>
    <p:extLst>
      <p:ext uri="{BB962C8B-B14F-4D97-AF65-F5344CB8AC3E}">
        <p14:creationId xmlns:p14="http://schemas.microsoft.com/office/powerpoint/2010/main" val="184237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6296978C-A4B8-4E66-9363-A1D18D701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Erityislinjat Gradia-lukioissa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48A5533B-D693-40CD-84E3-C0843E4F1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97" y="3893868"/>
            <a:ext cx="9144000" cy="1821132"/>
          </a:xfrm>
        </p:spPr>
        <p:txBody>
          <a:bodyPr/>
          <a:lstStyle/>
          <a:p>
            <a:r>
              <a:rPr lang="fi-FI" b="0"/>
              <a:t>IB-linja, Jyväskylän Lyseon lukio</a:t>
            </a:r>
          </a:p>
          <a:p>
            <a:r>
              <a:rPr lang="fi-FI" b="0"/>
              <a:t>Musiikkilinja, Schildtin lukio</a:t>
            </a:r>
          </a:p>
          <a:p>
            <a:r>
              <a:rPr lang="fi-FI" b="0"/>
              <a:t>Tiimilinja, Jyväskylän Lyseon lukio</a:t>
            </a:r>
            <a:br>
              <a:rPr lang="fi-FI" b="0"/>
            </a:br>
            <a:r>
              <a:rPr lang="fi-FI" b="0"/>
              <a:t>Urheilulinja, Schildtin lukio</a:t>
            </a:r>
          </a:p>
        </p:txBody>
      </p:sp>
    </p:spTree>
    <p:extLst>
      <p:ext uri="{BB962C8B-B14F-4D97-AF65-F5344CB8AC3E}">
        <p14:creationId xmlns:p14="http://schemas.microsoft.com/office/powerpoint/2010/main" val="227562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8618C02-1E8A-254C-80E3-2772124128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Kansainvälinen IB </a:t>
            </a:r>
            <a:r>
              <a:rPr lang="fi-FI" err="1"/>
              <a:t>Diploma</a:t>
            </a:r>
            <a:r>
              <a:rPr lang="fi-FI"/>
              <a:t> -tutkinto</a:t>
            </a:r>
          </a:p>
          <a:p>
            <a:r>
              <a:rPr lang="fi-FI"/>
              <a:t>Ensimmäinen vuosi on valmistava vuosi, jota seuraa kaksi IB-vuotta</a:t>
            </a:r>
            <a:endParaRPr lang="fi-FI">
              <a:cs typeface="Arial"/>
            </a:endParaRPr>
          </a:p>
          <a:p>
            <a:r>
              <a:rPr lang="fi-FI"/>
              <a:t>Akateeminen ote opintoihin: analysoimista, keskustelua ja kokeilemista</a:t>
            </a:r>
            <a:endParaRPr lang="fi-FI">
              <a:cs typeface="Arial"/>
            </a:endParaRPr>
          </a:p>
          <a:p>
            <a:r>
              <a:rPr lang="fi-FI"/>
              <a:t>Voit syventyä opinnoissasi luonnontieteisiin, yhteiskuntatieteisiin tai kirjallisuuteen </a:t>
            </a:r>
          </a:p>
          <a:p>
            <a:r>
              <a:rPr lang="fi-FI">
                <a:cs typeface="Arial"/>
              </a:rPr>
              <a:t>Opintojen pääsyn keskiarvoraja on 8,0 (ei valintakoetta)</a:t>
            </a:r>
          </a:p>
          <a:p>
            <a:pPr marL="0" indent="0">
              <a:buNone/>
            </a:pPr>
            <a:endParaRPr lang="fi-FI">
              <a:cs typeface="Arial"/>
            </a:endParaRPr>
          </a:p>
          <a:p>
            <a:pPr marL="0" indent="0">
              <a:buNone/>
            </a:pPr>
            <a:endParaRPr lang="fi-FI" sz="1800">
              <a:cs typeface="Arial" panose="020B0604020202020204"/>
            </a:endParaRP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IB-linja</a:t>
            </a:r>
            <a:br>
              <a:rPr lang="fi-FI"/>
            </a:br>
            <a:r>
              <a:rPr lang="fi-FI" b="0"/>
              <a:t>Jyväskylän Lyseon lukio</a:t>
            </a:r>
          </a:p>
          <a:p>
            <a:endParaRPr lang="fi-FI"/>
          </a:p>
        </p:txBody>
      </p:sp>
      <p:pic>
        <p:nvPicPr>
          <p:cNvPr id="5" name="Kuva 6">
            <a:extLst>
              <a:ext uri="{FF2B5EF4-FFF2-40B4-BE49-F238E27FC236}">
                <a16:creationId xmlns:a16="http://schemas.microsoft.com/office/drawing/2014/main" id="{C0E585F5-7012-46FB-A682-E9EC2659C1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99" y="5969403"/>
            <a:ext cx="1948056" cy="59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580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17F042C5-1CB2-B046-9A0A-5AEB50F5DC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Opiskelua 4–5 hengen tiimeissä, omassa opiskeluryhmässä</a:t>
            </a:r>
          </a:p>
          <a:p>
            <a:r>
              <a:rPr lang="fi-FI"/>
              <a:t>Oppiaineiden yhdisteleminen ilmiöpohjaisiksi paketeiksi</a:t>
            </a:r>
            <a:endParaRPr lang="fi-FI">
              <a:cs typeface="Arial"/>
            </a:endParaRPr>
          </a:p>
          <a:p>
            <a:r>
              <a:rPr lang="fi-FI"/>
              <a:t>Tiimien itse kehittelemät soveltavat projektit</a:t>
            </a:r>
            <a:endParaRPr lang="fi-FI">
              <a:cs typeface="Arial"/>
            </a:endParaRPr>
          </a:p>
          <a:p>
            <a:r>
              <a:rPr lang="fi-FI"/>
              <a:t>Vahvat jatko-opinto- ja työelämävalmiudet</a:t>
            </a:r>
            <a:endParaRPr lang="fi-FI">
              <a:cs typeface="Arial"/>
            </a:endParaRPr>
          </a:p>
          <a:p>
            <a:r>
              <a:rPr lang="fi-FI"/>
              <a:t>Kolmannen vuoden työelämälähtöinen ulkomaanprojekti</a:t>
            </a:r>
            <a:endParaRPr lang="fi-FI">
              <a:cs typeface="Arial"/>
            </a:endParaRP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/>
              <a:t>Tiimilinja </a:t>
            </a:r>
            <a:br>
              <a:rPr lang="fi-FI"/>
            </a:br>
            <a:r>
              <a:rPr lang="fi-FI" b="0"/>
              <a:t>Jyväskylän Lyseon lukio</a:t>
            </a:r>
          </a:p>
        </p:txBody>
      </p:sp>
      <p:pic>
        <p:nvPicPr>
          <p:cNvPr id="5" name="Kuvan paikkamerkki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282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9521236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a_2019">
  <a:themeElements>
    <a:clrScheme name="Gradia2017">
      <a:dk1>
        <a:sysClr val="windowText" lastClr="000000"/>
      </a:dk1>
      <a:lt1>
        <a:sysClr val="window" lastClr="FFFFFF"/>
      </a:lt1>
      <a:dk2>
        <a:srgbClr val="FF0056"/>
      </a:dk2>
      <a:lt2>
        <a:srgbClr val="A7A8A9"/>
      </a:lt2>
      <a:accent1>
        <a:srgbClr val="CDD8E3"/>
      </a:accent1>
      <a:accent2>
        <a:srgbClr val="FABDB0"/>
      </a:accent2>
      <a:accent3>
        <a:srgbClr val="E0C7A3"/>
      </a:accent3>
      <a:accent4>
        <a:srgbClr val="3FCCB0"/>
      </a:accent4>
      <a:accent5>
        <a:srgbClr val="FF9EC0"/>
      </a:accent5>
      <a:accent6>
        <a:srgbClr val="F3E03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adia_ppt_masterpohja_2019-04-15.potx" id="{9C5DBF1B-BE20-413C-8CE6-F0FEE51798E9}" vid="{6CF064F0-337A-4469-8CD7-D3709F87D96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7176AAE7C480346B95B132DF98F83DB" ma:contentTypeVersion="13" ma:contentTypeDescription="Luo uusi asiakirja." ma:contentTypeScope="" ma:versionID="0fb4338db8533478805543d2ef666797">
  <xsd:schema xmlns:xsd="http://www.w3.org/2001/XMLSchema" xmlns:xs="http://www.w3.org/2001/XMLSchema" xmlns:p="http://schemas.microsoft.com/office/2006/metadata/properties" xmlns:ns3="fdc1edd3-33a0-44b3-a87a-90e7347cdd3c" xmlns:ns4="2c9ad1dc-d301-43e8-9feb-c2ad139d010f" targetNamespace="http://schemas.microsoft.com/office/2006/metadata/properties" ma:root="true" ma:fieldsID="a0c3856602b9506a44d4c524ec7202aa" ns3:_="" ns4:_="">
    <xsd:import namespace="fdc1edd3-33a0-44b3-a87a-90e7347cdd3c"/>
    <xsd:import namespace="2c9ad1dc-d301-43e8-9feb-c2ad139d01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1edd3-33a0-44b3-a87a-90e7347cdd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ad1dc-d301-43e8-9feb-c2ad139d01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2CD980-365C-4037-AD01-6E4805D5BE87}">
  <ds:schemaRefs>
    <ds:schemaRef ds:uri="http://schemas.openxmlformats.org/package/2006/metadata/core-properties"/>
    <ds:schemaRef ds:uri="http://purl.org/dc/dcmitype/"/>
    <ds:schemaRef ds:uri="2c9ad1dc-d301-43e8-9feb-c2ad139d010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fdc1edd3-33a0-44b3-a87a-90e7347cdd3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9A2C9D-5684-4514-9C97-C860A024E3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B01991-7669-4D12-9328-C1D73411A8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1edd3-33a0-44b3-a87a-90e7347cdd3c"/>
    <ds:schemaRef ds:uri="2c9ad1dc-d301-43e8-9feb-c2ad139d01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1904</Words>
  <Application>Microsoft Office PowerPoint</Application>
  <PresentationFormat>Laajakuva</PresentationFormat>
  <Paragraphs>537</Paragraphs>
  <Slides>47</Slides>
  <Notes>47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47</vt:i4>
      </vt:variant>
    </vt:vector>
  </HeadingPairs>
  <TitlesOfParts>
    <vt:vector size="51" baseType="lpstr">
      <vt:lpstr>Arial</vt:lpstr>
      <vt:lpstr>Calibri</vt:lpstr>
      <vt:lpstr>Verdana</vt:lpstr>
      <vt:lpstr>Gradia_2019</vt:lpstr>
      <vt:lpstr>Yhteishaku Gradiaan 2021</vt:lpstr>
      <vt:lpstr>PowerPoint-esitys</vt:lpstr>
      <vt:lpstr>Yhteishaussa lukioon!</vt:lpstr>
      <vt:lpstr>PowerPoint-esitys</vt:lpstr>
      <vt:lpstr>PowerPoint-esitys</vt:lpstr>
      <vt:lpstr>PowerPoint-esitys</vt:lpstr>
      <vt:lpstr>Erityislinjat Gradia-lukioissa</vt:lpstr>
      <vt:lpstr>PowerPoint-esitys</vt:lpstr>
      <vt:lpstr>PowerPoint-esitys</vt:lpstr>
      <vt:lpstr>PowerPoint-esitys</vt:lpstr>
      <vt:lpstr>PowerPoint-esitys</vt:lpstr>
      <vt:lpstr>Gradia-lukioiden polut</vt:lpstr>
      <vt:lpstr>PowerPoint-esitys</vt:lpstr>
      <vt:lpstr>PowerPoint-esitys</vt:lpstr>
      <vt:lpstr>PowerPoint-esitys</vt:lpstr>
      <vt:lpstr>PowerPoint-esitys</vt:lpstr>
      <vt:lpstr>Yhteishaussa ammatillisiin opintoihin! </vt:lpstr>
      <vt:lpstr>PowerPoint-esitys</vt:lpstr>
      <vt:lpstr>Yhteiset  tutkinnon osat  (35 osp)</vt:lpstr>
      <vt:lpstr>PowerPoint-esitys</vt:lpstr>
      <vt:lpstr>PowerPoint-esitys</vt:lpstr>
      <vt:lpstr>PowerPoint-esitys</vt:lpstr>
      <vt:lpstr>PowerPoint-esitys</vt:lpstr>
      <vt:lpstr>PowerPoint-esitys</vt:lpstr>
      <vt:lpstr>Hakukohteet yhteishaussa 2021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Kahden tutkinnon opinnot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Tervetuloa oppimaan!   Gradia Hakupalvelut  p. 040 341 6193 hakupalvelut@gradia.fi    gradia.fi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Yhteishaku Gradiaan 2021</dc:title>
  <dc:creator>Malinen Elina</dc:creator>
  <cp:lastModifiedBy>Airasvirta Elisa</cp:lastModifiedBy>
  <cp:revision>29</cp:revision>
  <cp:lastPrinted>2020-10-27T12:15:18Z</cp:lastPrinted>
  <dcterms:created xsi:type="dcterms:W3CDTF">2020-10-23T10:45:29Z</dcterms:created>
  <dcterms:modified xsi:type="dcterms:W3CDTF">2020-11-18T13:53:26Z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0x01010087176AAE7C480346B95B132DF98F83DB</vt:lpwstr>
  </property>
</Properties>
</file>